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280" r:id="rId3"/>
    <p:sldId id="281" r:id="rId4"/>
    <p:sldId id="271" r:id="rId5"/>
    <p:sldId id="284" r:id="rId6"/>
    <p:sldId id="276" r:id="rId7"/>
    <p:sldId id="295" r:id="rId8"/>
    <p:sldId id="278" r:id="rId9"/>
    <p:sldId id="393" r:id="rId10"/>
    <p:sldId id="292" r:id="rId11"/>
    <p:sldId id="443" r:id="rId12"/>
    <p:sldId id="440" r:id="rId13"/>
    <p:sldId id="285" r:id="rId14"/>
    <p:sldId id="257" r:id="rId15"/>
    <p:sldId id="438" r:id="rId16"/>
    <p:sldId id="259" r:id="rId17"/>
    <p:sldId id="429" r:id="rId18"/>
    <p:sldId id="331" r:id="rId19"/>
    <p:sldId id="269" r:id="rId20"/>
    <p:sldId id="362" r:id="rId21"/>
    <p:sldId id="360" r:id="rId22"/>
    <p:sldId id="418" r:id="rId23"/>
    <p:sldId id="273" r:id="rId24"/>
    <p:sldId id="261" r:id="rId25"/>
    <p:sldId id="258" r:id="rId26"/>
    <p:sldId id="400" r:id="rId27"/>
    <p:sldId id="262" r:id="rId28"/>
    <p:sldId id="434" r:id="rId29"/>
    <p:sldId id="402" r:id="rId30"/>
    <p:sldId id="478" r:id="rId31"/>
    <p:sldId id="403" r:id="rId32"/>
    <p:sldId id="491" r:id="rId33"/>
    <p:sldId id="492" r:id="rId34"/>
    <p:sldId id="426" r:id="rId35"/>
    <p:sldId id="404" r:id="rId36"/>
    <p:sldId id="439" r:id="rId37"/>
    <p:sldId id="332" r:id="rId38"/>
    <p:sldId id="406" r:id="rId39"/>
    <p:sldId id="333" r:id="rId40"/>
    <p:sldId id="334" r:id="rId41"/>
    <p:sldId id="407" r:id="rId42"/>
    <p:sldId id="408" r:id="rId43"/>
    <p:sldId id="409" r:id="rId44"/>
    <p:sldId id="435" r:id="rId45"/>
    <p:sldId id="270" r:id="rId46"/>
    <p:sldId id="283" r:id="rId47"/>
    <p:sldId id="277" r:id="rId48"/>
    <p:sldId id="267" r:id="rId49"/>
    <p:sldId id="421" r:id="rId50"/>
    <p:sldId id="442" r:id="rId51"/>
    <p:sldId id="485" r:id="rId52"/>
    <p:sldId id="488" r:id="rId53"/>
    <p:sldId id="490" r:id="rId54"/>
    <p:sldId id="286" r:id="rId55"/>
    <p:sldId id="287" r:id="rId56"/>
    <p:sldId id="288" r:id="rId57"/>
    <p:sldId id="289" r:id="rId58"/>
    <p:sldId id="430" r:id="rId59"/>
    <p:sldId id="395" r:id="rId60"/>
    <p:sldId id="385" r:id="rId61"/>
    <p:sldId id="386" r:id="rId62"/>
    <p:sldId id="388" r:id="rId63"/>
    <p:sldId id="390" r:id="rId64"/>
    <p:sldId id="441" r:id="rId65"/>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5057" autoAdjust="0"/>
    <p:restoredTop sz="65680" autoAdjust="0"/>
  </p:normalViewPr>
  <p:slideViewPr>
    <p:cSldViewPr>
      <p:cViewPr varScale="1">
        <p:scale>
          <a:sx n="47" d="100"/>
          <a:sy n="47" d="100"/>
        </p:scale>
        <p:origin x="1380"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8185A0B-6B7C-46D2-8EDD-EFCDE22A2229}" type="datetimeFigureOut">
              <a:rPr lang="fr-FR" smtClean="0"/>
              <a:t>03/12/2019</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3335C4FF-EA1F-4DF6-AD8E-D1EA87AA1A6F}" type="slidenum">
              <a:rPr lang="fr-FR" smtClean="0"/>
              <a:t>‹N°›</a:t>
            </a:fld>
            <a:endParaRPr lang="fr-FR"/>
          </a:p>
        </p:txBody>
      </p:sp>
    </p:spTree>
    <p:extLst>
      <p:ext uri="{BB962C8B-B14F-4D97-AF65-F5344CB8AC3E}">
        <p14:creationId xmlns:p14="http://schemas.microsoft.com/office/powerpoint/2010/main" val="886375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francetvinfo.fr/societe/education/refondation-de-l-ecole/video-apprenez-les-mathematiques-avec-la-methode-de-singapour_2372187.html"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www.cafepedagogique.net/lexpresso/Pages/2018/02/15022018Article636542746811501072.aspx"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image" Target="../media/image63.png"/></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Propositions à modifier…</a:t>
            </a:r>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1</a:t>
            </a:fld>
            <a:endParaRPr lang="fr-FR" dirty="0"/>
          </a:p>
        </p:txBody>
      </p:sp>
    </p:spTree>
    <p:extLst>
      <p:ext uri="{BB962C8B-B14F-4D97-AF65-F5344CB8AC3E}">
        <p14:creationId xmlns:p14="http://schemas.microsoft.com/office/powerpoint/2010/main" val="1396664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Shape 511"/>
          <p:cNvSpPr txBox="1">
            <a:spLocks noGrp="1"/>
          </p:cNvSpPr>
          <p:nvPr>
            <p:ph type="body" idx="1"/>
          </p:nvPr>
        </p:nvSpPr>
        <p:spPr>
          <a:xfrm>
            <a:off x="978582" y="3505260"/>
            <a:ext cx="7828655" cy="3320770"/>
          </a:xfrm>
          <a:prstGeom prst="rect">
            <a:avLst/>
          </a:prstGeom>
        </p:spPr>
        <p:txBody>
          <a:bodyPr lIns="91425" tIns="91425" rIns="91425" bIns="91425" anchor="t" anchorCtr="0">
            <a:noAutofit/>
          </a:bodyPr>
          <a:lstStyle/>
          <a:p>
            <a:pPr lvl="0">
              <a:spcBef>
                <a:spcPts val="0"/>
              </a:spcBef>
              <a:buNone/>
            </a:pPr>
            <a:endParaRPr/>
          </a:p>
        </p:txBody>
      </p:sp>
      <p:sp>
        <p:nvSpPr>
          <p:cNvPr id="512" name="Shape 512"/>
          <p:cNvSpPr>
            <a:spLocks noGrp="1" noRot="1" noChangeAspect="1"/>
          </p:cNvSpPr>
          <p:nvPr>
            <p:ph type="sldImg" idx="2"/>
          </p:nvPr>
        </p:nvSpPr>
        <p:spPr>
          <a:xfrm>
            <a:off x="3048000" y="552450"/>
            <a:ext cx="3689350" cy="27686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3453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La naissance des nombres</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Lecture du début de l'histoire de la virgule, du déroulement et des besoins qui ont surgit.</a:t>
            </a:r>
            <a:endParaRPr lang="fr-FR" dirty="0">
              <a:effectLst/>
            </a:endParaRPr>
          </a:p>
          <a:p>
            <a:pPr rtl="0"/>
            <a:r>
              <a:rPr lang="fr-FR" sz="1200" kern="1200" dirty="0">
                <a:solidFill>
                  <a:schemeClr val="tx1"/>
                </a:solidFill>
                <a:effectLst/>
                <a:latin typeface="+mn-lt"/>
                <a:ea typeface="+mn-ea"/>
                <a:cs typeface="+mn-cs"/>
              </a:rPr>
              <a:t>Fichier</a:t>
            </a:r>
            <a:r>
              <a:rPr lang="fr-FR" sz="1200" kern="1200" baseline="0" dirty="0">
                <a:solidFill>
                  <a:schemeClr val="tx1"/>
                </a:solidFill>
                <a:effectLst/>
                <a:latin typeface="+mn-lt"/>
                <a:ea typeface="+mn-ea"/>
                <a:cs typeface="+mn-cs"/>
              </a:rPr>
              <a:t> « IREM Strasbourg_Introduction_decimaux_moutons.pdf </a:t>
            </a:r>
            <a:r>
              <a:rPr lang="fr-FR" sz="1200" kern="1200" dirty="0">
                <a:solidFill>
                  <a:schemeClr val="tx1"/>
                </a:solidFill>
                <a:effectLst/>
                <a:latin typeface="+mn-lt"/>
                <a:ea typeface="+mn-ea"/>
                <a:cs typeface="+mn-cs"/>
              </a:rPr>
              <a:t>p.1 à p.4.</a:t>
            </a:r>
          </a:p>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14</a:t>
            </a:fld>
            <a:endParaRPr lang="fr-FR"/>
          </a:p>
        </p:txBody>
      </p:sp>
    </p:spTree>
    <p:extLst>
      <p:ext uri="{BB962C8B-B14F-4D97-AF65-F5344CB8AC3E}">
        <p14:creationId xmlns:p14="http://schemas.microsoft.com/office/powerpoint/2010/main" val="1778887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rtl="0"/>
            <a:r>
              <a:rPr lang="fr-FR" sz="1200" kern="1200" dirty="0">
                <a:solidFill>
                  <a:schemeClr val="tx1"/>
                </a:solidFill>
                <a:effectLst/>
                <a:latin typeface="+mn-lt"/>
                <a:ea typeface="+mn-ea"/>
                <a:cs typeface="+mn-cs"/>
              </a:rPr>
              <a:t>Le nombre a trois fonctions :</a:t>
            </a:r>
            <a:endParaRPr lang="fr-FR" dirty="0">
              <a:effectLst/>
            </a:endParaRPr>
          </a:p>
          <a:p>
            <a:pPr rtl="0"/>
            <a:r>
              <a:rPr lang="fr-FR" sz="1200" kern="1200" dirty="0">
                <a:solidFill>
                  <a:schemeClr val="tx1"/>
                </a:solidFill>
                <a:effectLst/>
                <a:latin typeface="+mn-lt"/>
                <a:ea typeface="+mn-ea"/>
                <a:cs typeface="+mn-cs"/>
              </a:rPr>
              <a:t>- mémoriser la quantité (permet de comparer) ;</a:t>
            </a:r>
            <a:endParaRPr lang="fr-FR" dirty="0">
              <a:effectLst/>
            </a:endParaRPr>
          </a:p>
          <a:p>
            <a:pPr rtl="0"/>
            <a:r>
              <a:rPr lang="fr-FR" sz="1200" kern="1200" dirty="0">
                <a:solidFill>
                  <a:schemeClr val="tx1"/>
                </a:solidFill>
                <a:effectLst/>
                <a:latin typeface="+mn-lt"/>
                <a:ea typeface="+mn-ea"/>
                <a:cs typeface="+mn-cs"/>
              </a:rPr>
              <a:t>- conserver la mémoire du rang ;</a:t>
            </a:r>
            <a:endParaRPr lang="fr-FR" dirty="0">
              <a:effectLst/>
            </a:endParaRPr>
          </a:p>
          <a:p>
            <a:pPr rtl="0"/>
            <a:r>
              <a:rPr lang="fr-FR" sz="1200" b="0" i="0" kern="1200" dirty="0">
                <a:solidFill>
                  <a:schemeClr val="tx1"/>
                </a:solidFill>
                <a:effectLst/>
                <a:latin typeface="+mn-lt"/>
                <a:ea typeface="+mn-ea"/>
                <a:cs typeface="+mn-cs"/>
              </a:rPr>
              <a:t>- anticiper : donner le résultat d'une action sans avoir à la réaliser. Par exemple, comparer des collections sans les rapprocher, connaître le résultat d'une augmentation, d’un partage…</a:t>
            </a:r>
          </a:p>
          <a:p>
            <a:pPr rtl="0"/>
            <a:endParaRPr lang="fr-FR" b="0" i="0" dirty="0">
              <a:effectLst/>
            </a:endParaRPr>
          </a:p>
          <a:p>
            <a:pPr rtl="0"/>
            <a:r>
              <a:rPr lang="fr-FR" b="1" i="0" dirty="0">
                <a:effectLst/>
              </a:rPr>
              <a:t>L’enseignant crée</a:t>
            </a:r>
            <a:r>
              <a:rPr lang="fr-FR" b="1" i="0" baseline="0" dirty="0">
                <a:effectLst/>
              </a:rPr>
              <a:t> le besoin du nombre pour l’utiliser dans ses fonctions.</a:t>
            </a:r>
            <a:endParaRPr lang="fr-FR" b="1" i="0" dirty="0">
              <a:effectLst/>
            </a:endParaRPr>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16</a:t>
            </a:fld>
            <a:endParaRPr lang="fr-FR"/>
          </a:p>
        </p:txBody>
      </p:sp>
    </p:spTree>
    <p:extLst>
      <p:ext uri="{BB962C8B-B14F-4D97-AF65-F5344CB8AC3E}">
        <p14:creationId xmlns:p14="http://schemas.microsoft.com/office/powerpoint/2010/main" val="1541388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a:extLst>
              <a:ext uri="{FF2B5EF4-FFF2-40B4-BE49-F238E27FC236}">
                <a16:creationId xmlns:a16="http://schemas.microsoft.com/office/drawing/2014/main" id="{44FF575D-E9BF-4BFC-A982-24D54D5FC38A}"/>
              </a:ext>
            </a:extLst>
          </p:cNvPr>
          <p:cNvSpPr>
            <a:spLocks noGrp="1" noRot="1" noChangeAspect="1" noTextEdit="1"/>
          </p:cNvSpPr>
          <p:nvPr>
            <p:ph type="sldImg"/>
          </p:nvPr>
        </p:nvSpPr>
        <p:spPr>
          <a:ln/>
        </p:spPr>
      </p:sp>
      <p:sp>
        <p:nvSpPr>
          <p:cNvPr id="57347" name="Espace réservé des commentaires 2">
            <a:extLst>
              <a:ext uri="{FF2B5EF4-FFF2-40B4-BE49-F238E27FC236}">
                <a16:creationId xmlns:a16="http://schemas.microsoft.com/office/drawing/2014/main" id="{ECFE5E70-C9F3-4F61-8253-E369A3024E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57348" name="Espace réservé du numéro de diapositive 3">
            <a:extLst>
              <a:ext uri="{FF2B5EF4-FFF2-40B4-BE49-F238E27FC236}">
                <a16:creationId xmlns:a16="http://schemas.microsoft.com/office/drawing/2014/main" id="{1AB12221-5EBD-43CE-AB52-58C6CD7F18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19D9AB93-4C9A-42BF-8C5F-552FABF64D93}" type="slidenum">
              <a:rPr lang="fr-FR" altLang="fr-FR"/>
              <a:pPr eaLnBrk="1" hangingPunct="1">
                <a:spcBef>
                  <a:spcPct val="0"/>
                </a:spcBef>
              </a:pPr>
              <a:t>17</a:t>
            </a:fld>
            <a:endParaRPr lang="fr-FR" alt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sldNum" idx="12"/>
          </p:nvPr>
        </p:nvSpPr>
        <p:spPr>
          <a:xfrm>
            <a:off x="5543035" y="7009235"/>
            <a:ext cx="4240521" cy="368975"/>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fr-FR" sz="1200">
                <a:solidFill>
                  <a:schemeClr val="dk1"/>
                </a:solidFill>
                <a:latin typeface="Arial"/>
                <a:ea typeface="Arial"/>
                <a:cs typeface="Arial"/>
                <a:sym typeface="Arial"/>
              </a:rPr>
              <a:t>18</a:t>
            </a:fld>
            <a:endParaRPr lang="fr-FR" sz="1200">
              <a:solidFill>
                <a:schemeClr val="dk1"/>
              </a:solidFill>
              <a:latin typeface="Arial"/>
              <a:ea typeface="Arial"/>
              <a:cs typeface="Arial"/>
              <a:sym typeface="Arial"/>
            </a:endParaRPr>
          </a:p>
        </p:txBody>
      </p:sp>
      <p:sp>
        <p:nvSpPr>
          <p:cNvPr id="220" name="Shape 220"/>
          <p:cNvSpPr>
            <a:spLocks noGrp="1" noRot="1" noChangeAspect="1"/>
          </p:cNvSpPr>
          <p:nvPr>
            <p:ph type="sldImg" idx="2"/>
          </p:nvPr>
        </p:nvSpPr>
        <p:spPr>
          <a:xfrm>
            <a:off x="3048000" y="552450"/>
            <a:ext cx="3689350" cy="27686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21" name="Shape 221"/>
          <p:cNvSpPr txBox="1">
            <a:spLocks noGrp="1"/>
          </p:cNvSpPr>
          <p:nvPr>
            <p:ph type="body" idx="1"/>
          </p:nvPr>
        </p:nvSpPr>
        <p:spPr>
          <a:xfrm>
            <a:off x="978582" y="3505260"/>
            <a:ext cx="7828655" cy="332077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sldNum" idx="12"/>
          </p:nvPr>
        </p:nvSpPr>
        <p:spPr>
          <a:xfrm>
            <a:off x="5543035" y="7009235"/>
            <a:ext cx="4240521" cy="368975"/>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fr-FR" sz="1200">
                <a:solidFill>
                  <a:schemeClr val="dk1"/>
                </a:solidFill>
                <a:latin typeface="Arial"/>
                <a:ea typeface="Arial"/>
                <a:cs typeface="Arial"/>
                <a:sym typeface="Arial"/>
              </a:rPr>
              <a:t>19</a:t>
            </a:fld>
            <a:endParaRPr lang="fr-FR" sz="1200" dirty="0">
              <a:solidFill>
                <a:schemeClr val="dk1"/>
              </a:solidFill>
              <a:latin typeface="Arial"/>
              <a:ea typeface="Arial"/>
              <a:cs typeface="Arial"/>
              <a:sym typeface="Arial"/>
            </a:endParaRPr>
          </a:p>
        </p:txBody>
      </p:sp>
      <p:sp>
        <p:nvSpPr>
          <p:cNvPr id="192" name="Shape 192"/>
          <p:cNvSpPr>
            <a:spLocks noGrp="1" noRot="1" noChangeAspect="1"/>
          </p:cNvSpPr>
          <p:nvPr>
            <p:ph type="sldImg" idx="2"/>
          </p:nvPr>
        </p:nvSpPr>
        <p:spPr>
          <a:xfrm>
            <a:off x="3048000" y="552450"/>
            <a:ext cx="3689350" cy="27686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93" name="Shape 193"/>
          <p:cNvSpPr txBox="1">
            <a:spLocks noGrp="1"/>
          </p:cNvSpPr>
          <p:nvPr>
            <p:ph type="body" idx="1"/>
          </p:nvPr>
        </p:nvSpPr>
        <p:spPr>
          <a:xfrm>
            <a:off x="978582" y="3505260"/>
            <a:ext cx="7828655" cy="332077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fr-FR" sz="1200" b="1" i="0" u="none" strike="noStrike" cap="none" dirty="0">
                <a:solidFill>
                  <a:schemeClr val="dk1"/>
                </a:solidFill>
                <a:latin typeface="Calibri"/>
                <a:ea typeface="Calibri"/>
                <a:cs typeface="Calibri"/>
                <a:sym typeface="Calibri"/>
              </a:rPr>
              <a:t>Question 1</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1/2 est</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-un nombre décimal → V</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-une fraction décimale → F</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-les deux→ F</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 ni l’un, ni l’autre→ F</a:t>
            </a:r>
          </a:p>
          <a:p>
            <a:pPr marL="0" marR="0" lvl="0" indent="0" algn="l" rtl="0">
              <a:spcBef>
                <a:spcPts val="0"/>
              </a:spcBef>
              <a:buSzPct val="25000"/>
              <a:buNone/>
            </a:pPr>
            <a:r>
              <a:rPr lang="fr-FR" sz="1200" b="1" i="0" u="none" strike="noStrike" cap="none" dirty="0">
                <a:solidFill>
                  <a:schemeClr val="dk1"/>
                </a:solidFill>
                <a:latin typeface="Calibri"/>
                <a:ea typeface="Calibri"/>
                <a:cs typeface="Calibri"/>
                <a:sym typeface="Calibri"/>
              </a:rPr>
              <a:t>Question 2</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1/3 est</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-un nombre décimal → F</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-une fraction décimale → F</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-les deux → F</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 ni l’un, ni l’autre → V</a:t>
            </a:r>
          </a:p>
          <a:p>
            <a:pPr marL="0" marR="0" lvl="0" indent="0" algn="l" rtl="0">
              <a:spcBef>
                <a:spcPts val="0"/>
              </a:spcBef>
              <a:buSzPct val="25000"/>
              <a:buNone/>
            </a:pPr>
            <a:r>
              <a:rPr lang="fr-FR" sz="1200" b="1" i="0" u="none" strike="noStrike" cap="none" dirty="0">
                <a:solidFill>
                  <a:schemeClr val="dk1"/>
                </a:solidFill>
                <a:latin typeface="Calibri"/>
                <a:ea typeface="Calibri"/>
                <a:cs typeface="Calibri"/>
                <a:sym typeface="Calibri"/>
              </a:rPr>
              <a:t>Question 3</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        Un nombre à virgule est un nombre décimal --- F</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Et un nombre décimal n’est pas nécessairement un nombre à virgule.</a:t>
            </a:r>
            <a:r>
              <a:rPr lang="fr-FR" sz="1200" b="0" i="0" u="none" strike="noStrike" cap="none" baseline="0" dirty="0">
                <a:solidFill>
                  <a:schemeClr val="dk1"/>
                </a:solidFill>
                <a:latin typeface="Calibri"/>
                <a:ea typeface="Calibri"/>
                <a:cs typeface="Calibri"/>
                <a:sym typeface="Calibri"/>
              </a:rPr>
              <a:t> Il peut toujours avoir une écriture à virgule.</a:t>
            </a:r>
            <a:endParaRPr lang="fr-F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fr-FR" sz="1200" b="1" i="0" u="none" strike="noStrike" cap="none" dirty="0">
                <a:solidFill>
                  <a:schemeClr val="dk1"/>
                </a:solidFill>
                <a:latin typeface="Calibri"/>
                <a:ea typeface="Calibri"/>
                <a:cs typeface="Calibri"/>
                <a:sym typeface="Calibri"/>
              </a:rPr>
              <a:t>Au cycle 3 </a:t>
            </a:r>
            <a:r>
              <a:rPr lang="fr-FR" sz="1200" b="0" i="0" u="none" strike="noStrike" cap="none" dirty="0">
                <a:solidFill>
                  <a:schemeClr val="dk1"/>
                </a:solidFill>
                <a:latin typeface="Calibri"/>
                <a:ea typeface="Calibri"/>
                <a:cs typeface="Calibri"/>
                <a:sym typeface="Calibri"/>
              </a:rPr>
              <a:t>: une fraction est n</a:t>
            </a:r>
            <a:r>
              <a:rPr lang="fr-FR" sz="1200" b="0" i="0" u="none" strike="noStrike" cap="none" baseline="0" dirty="0">
                <a:solidFill>
                  <a:schemeClr val="dk1"/>
                </a:solidFill>
                <a:latin typeface="Calibri"/>
                <a:ea typeface="Calibri"/>
                <a:cs typeface="Calibri"/>
                <a:sym typeface="Calibri"/>
              </a:rPr>
              <a:t> fois une</a:t>
            </a:r>
            <a:r>
              <a:rPr lang="fr-FR" sz="1200" b="0" i="0" u="none" strike="noStrike" cap="none" dirty="0">
                <a:solidFill>
                  <a:schemeClr val="dk1"/>
                </a:solidFill>
                <a:latin typeface="Calibri"/>
                <a:ea typeface="Calibri"/>
                <a:cs typeface="Calibri"/>
                <a:sym typeface="Calibri"/>
              </a:rPr>
              <a:t> partie d’un tout</a:t>
            </a:r>
            <a:r>
              <a:rPr lang="fr-FR" sz="1200" b="0" i="0" u="none" strike="noStrike" cap="none" baseline="0" dirty="0">
                <a:solidFill>
                  <a:schemeClr val="dk1"/>
                </a:solidFill>
                <a:latin typeface="Calibri"/>
                <a:ea typeface="Calibri"/>
                <a:cs typeface="Calibri"/>
                <a:sym typeface="Calibri"/>
              </a:rPr>
              <a:t> ou d’une unité choisie. Il s’exprime comme le quotient de deux entiers, d’un numérateur sur un dénominateur. Le </a:t>
            </a:r>
            <a:r>
              <a:rPr lang="fr-FR" sz="1200" b="1" i="0" u="none" strike="noStrike" cap="none" baseline="0" dirty="0">
                <a:solidFill>
                  <a:schemeClr val="dk1"/>
                </a:solidFill>
                <a:latin typeface="Calibri"/>
                <a:ea typeface="Calibri"/>
                <a:cs typeface="Calibri"/>
                <a:sym typeface="Calibri"/>
              </a:rPr>
              <a:t>dénominateur</a:t>
            </a:r>
            <a:r>
              <a:rPr lang="fr-FR" sz="1200" b="0" i="0" u="none" strike="noStrike" cap="none" baseline="0" dirty="0">
                <a:solidFill>
                  <a:schemeClr val="dk1"/>
                </a:solidFill>
                <a:latin typeface="Calibri"/>
                <a:ea typeface="Calibri"/>
                <a:cs typeface="Calibri"/>
                <a:sym typeface="Calibri"/>
              </a:rPr>
              <a:t> nous indique en combien de parties égales il faut partager l’unité. Le </a:t>
            </a:r>
            <a:r>
              <a:rPr lang="fr-FR" sz="1200" b="1" i="0" u="none" strike="noStrike" cap="none" baseline="0" dirty="0">
                <a:solidFill>
                  <a:schemeClr val="dk1"/>
                </a:solidFill>
                <a:latin typeface="Calibri"/>
                <a:ea typeface="Calibri"/>
                <a:cs typeface="Calibri"/>
                <a:sym typeface="Calibri"/>
              </a:rPr>
              <a:t>numérateur</a:t>
            </a:r>
            <a:r>
              <a:rPr lang="fr-FR" sz="1200" b="0" i="0" u="none" strike="noStrike" cap="none" baseline="0" dirty="0">
                <a:solidFill>
                  <a:schemeClr val="dk1"/>
                </a:solidFill>
                <a:latin typeface="Calibri"/>
                <a:ea typeface="Calibri"/>
                <a:cs typeface="Calibri"/>
                <a:sym typeface="Calibri"/>
              </a:rPr>
              <a:t> nous indique combien de parts il faut considérer… Remarque : donner des contre exemples de partages inégaux et se montrer toujours très explicite dans la désignation du numérateur et du dénominateur.</a:t>
            </a:r>
          </a:p>
          <a:p>
            <a:pPr marL="0" marR="0" lvl="0" indent="0" algn="l" rtl="0">
              <a:spcBef>
                <a:spcPts val="0"/>
              </a:spcBef>
              <a:buSzPct val="25000"/>
              <a:buNone/>
            </a:pPr>
            <a:r>
              <a:rPr lang="fr-FR" sz="1200" b="0" i="0" u="none" strike="noStrike" cap="none" baseline="0" dirty="0">
                <a:solidFill>
                  <a:schemeClr val="dk1"/>
                </a:solidFill>
                <a:latin typeface="Calibri"/>
                <a:ea typeface="Calibri"/>
                <a:cs typeface="Calibri"/>
                <a:sym typeface="Calibri"/>
              </a:rPr>
              <a:t>Une fraction décimale est une fraction dont le dénominateur est soit 1 soit un multiple de 10.</a:t>
            </a:r>
          </a:p>
          <a:p>
            <a:pPr marL="0" marR="0" lvl="0" indent="0" algn="l" rtl="0">
              <a:spcBef>
                <a:spcPts val="0"/>
              </a:spcBef>
              <a:buSzPct val="25000"/>
              <a:buNone/>
            </a:pPr>
            <a:r>
              <a:rPr lang="fr-FR" sz="1200" b="0" i="0" u="none" strike="noStrike" cap="none" baseline="0" dirty="0">
                <a:solidFill>
                  <a:schemeClr val="dk1"/>
                </a:solidFill>
                <a:latin typeface="Calibri"/>
                <a:ea typeface="Calibri"/>
                <a:cs typeface="Calibri"/>
                <a:sym typeface="Calibri"/>
              </a:rPr>
              <a:t>Un nombre décimal est un nombre qui peut s’écrire sous forme d’une  fraction décimale ou d’une somme de fractions décimales.</a:t>
            </a:r>
            <a:endParaRPr lang="fr-FR" sz="1200" b="0"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sldNum" idx="12"/>
          </p:nvPr>
        </p:nvSpPr>
        <p:spPr>
          <a:xfrm>
            <a:off x="5543035" y="7009235"/>
            <a:ext cx="4240521" cy="368975"/>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fr-FR" sz="1200">
                <a:solidFill>
                  <a:schemeClr val="dk1"/>
                </a:solidFill>
                <a:latin typeface="Arial"/>
                <a:ea typeface="Arial"/>
                <a:cs typeface="Arial"/>
                <a:sym typeface="Arial"/>
              </a:rPr>
              <a:t>20</a:t>
            </a:fld>
            <a:endParaRPr lang="fr-FR" sz="1200" dirty="0">
              <a:solidFill>
                <a:schemeClr val="dk1"/>
              </a:solidFill>
              <a:latin typeface="Arial"/>
              <a:ea typeface="Arial"/>
              <a:cs typeface="Arial"/>
              <a:sym typeface="Arial"/>
            </a:endParaRPr>
          </a:p>
        </p:txBody>
      </p:sp>
      <p:sp>
        <p:nvSpPr>
          <p:cNvPr id="192" name="Shape 192"/>
          <p:cNvSpPr>
            <a:spLocks noGrp="1" noRot="1" noChangeAspect="1"/>
          </p:cNvSpPr>
          <p:nvPr>
            <p:ph type="sldImg" idx="2"/>
          </p:nvPr>
        </p:nvSpPr>
        <p:spPr>
          <a:xfrm>
            <a:off x="3048000" y="552450"/>
            <a:ext cx="3689350" cy="27686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93" name="Shape 193"/>
          <p:cNvSpPr txBox="1">
            <a:spLocks noGrp="1"/>
          </p:cNvSpPr>
          <p:nvPr>
            <p:ph type="body" idx="1"/>
          </p:nvPr>
        </p:nvSpPr>
        <p:spPr>
          <a:xfrm>
            <a:off x="978582" y="3505260"/>
            <a:ext cx="7828655" cy="332077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lang="fr-FR" sz="1200" b="0"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Shape 714"/>
          <p:cNvSpPr txBox="1">
            <a:spLocks noGrp="1"/>
          </p:cNvSpPr>
          <p:nvPr>
            <p:ph type="body" idx="1"/>
          </p:nvPr>
        </p:nvSpPr>
        <p:spPr>
          <a:xfrm>
            <a:off x="978582" y="3505260"/>
            <a:ext cx="7828655" cy="3320770"/>
          </a:xfrm>
          <a:prstGeom prst="rect">
            <a:avLst/>
          </a:prstGeom>
        </p:spPr>
        <p:txBody>
          <a:bodyPr lIns="91425" tIns="91425" rIns="91425" bIns="91425" anchor="t" anchorCtr="0">
            <a:noAutofit/>
          </a:bodyPr>
          <a:lstStyle/>
          <a:p>
            <a:pPr lvl="0">
              <a:spcBef>
                <a:spcPts val="0"/>
              </a:spcBef>
              <a:buNone/>
            </a:pPr>
            <a:endParaRPr/>
          </a:p>
        </p:txBody>
      </p:sp>
      <p:sp>
        <p:nvSpPr>
          <p:cNvPr id="715" name="Shape 715"/>
          <p:cNvSpPr>
            <a:spLocks noGrp="1" noRot="1" noChangeAspect="1"/>
          </p:cNvSpPr>
          <p:nvPr>
            <p:ph type="sldImg" idx="2"/>
          </p:nvPr>
        </p:nvSpPr>
        <p:spPr>
          <a:xfrm>
            <a:off x="3048000" y="552450"/>
            <a:ext cx="3689350" cy="27686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a:extLst>
              <a:ext uri="{FF2B5EF4-FFF2-40B4-BE49-F238E27FC236}">
                <a16:creationId xmlns:a16="http://schemas.microsoft.com/office/drawing/2014/main" id="{44E84B57-FF2E-4B82-B9D8-A6BF8BA76649}"/>
              </a:ext>
            </a:extLst>
          </p:cNvPr>
          <p:cNvSpPr>
            <a:spLocks noGrp="1" noRot="1" noChangeAspect="1" noTextEdit="1"/>
          </p:cNvSpPr>
          <p:nvPr>
            <p:ph type="sldImg"/>
          </p:nvPr>
        </p:nvSpPr>
        <p:spPr>
          <a:ln/>
        </p:spPr>
      </p:sp>
      <p:sp>
        <p:nvSpPr>
          <p:cNvPr id="56323" name="Espace réservé des commentaires 2">
            <a:extLst>
              <a:ext uri="{FF2B5EF4-FFF2-40B4-BE49-F238E27FC236}">
                <a16:creationId xmlns:a16="http://schemas.microsoft.com/office/drawing/2014/main" id="{1427FBCB-898C-48F5-B80A-E66BB37A0BC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latin typeface="Arial" panose="020B0604020202020204" pitchFamily="34" charset="0"/>
            </a:endParaRPr>
          </a:p>
        </p:txBody>
      </p:sp>
      <p:sp>
        <p:nvSpPr>
          <p:cNvPr id="56324" name="Espace réservé du numéro de diapositive 3">
            <a:extLst>
              <a:ext uri="{FF2B5EF4-FFF2-40B4-BE49-F238E27FC236}">
                <a16:creationId xmlns:a16="http://schemas.microsoft.com/office/drawing/2014/main" id="{48660982-6C73-4DBF-8C8A-1DB8B629F9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053DF6EF-717E-43D7-AFE8-552D93596C55}" type="slidenum">
              <a:rPr lang="fr-FR" altLang="fr-FR"/>
              <a:pPr eaLnBrk="1" hangingPunct="1">
                <a:spcBef>
                  <a:spcPct val="0"/>
                </a:spcBef>
              </a:pPr>
              <a:t>22</a:t>
            </a:fld>
            <a:endParaRPr lang="fr-FR" altLang="fr-F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rtl="0"/>
            <a:r>
              <a:rPr lang="fr-FR" b="0" i="0" dirty="0">
                <a:effectLst/>
              </a:rPr>
              <a:t>(Autre proposition de schéma)</a:t>
            </a:r>
          </a:p>
          <a:p>
            <a:pPr rtl="0"/>
            <a:endParaRPr lang="fr-FR" b="0" i="0"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b="1" i="0" dirty="0">
                <a:effectLst/>
              </a:rPr>
              <a:t>Réponses quizz questions 1/ et 2/</a:t>
            </a:r>
          </a:p>
          <a:p>
            <a:pPr rtl="0"/>
            <a:r>
              <a:rPr lang="fr-FR" b="0" i="0" dirty="0">
                <a:effectLst/>
              </a:rPr>
              <a:t>La propriété 1 et encore 1 est essentielle.</a:t>
            </a:r>
          </a:p>
          <a:p>
            <a:pPr rtl="0"/>
            <a:endParaRPr lang="fr-FR" b="0" i="0" dirty="0">
              <a:effectLst/>
            </a:endParaRPr>
          </a:p>
          <a:p>
            <a:pPr rtl="0"/>
            <a:r>
              <a:rPr lang="fr-FR" b="0" i="0" dirty="0">
                <a:effectLst/>
              </a:rPr>
              <a:t>Que doivent savoir et savoir faire les élèves ?</a:t>
            </a:r>
          </a:p>
          <a:p>
            <a:pPr rtl="0"/>
            <a:r>
              <a:rPr lang="fr-FR" b="0" i="0" dirty="0">
                <a:effectLst/>
              </a:rPr>
              <a:t>D’après le cadre théorique de Vergniaud, repris par Roland Charnay, le concept mathématique</a:t>
            </a:r>
            <a:r>
              <a:rPr lang="fr-FR" b="0" i="0" baseline="0" dirty="0">
                <a:effectLst/>
              </a:rPr>
              <a:t> de nombre peut-être caractérisé par :</a:t>
            </a:r>
          </a:p>
          <a:p>
            <a:pPr marL="171450" indent="-171450" rtl="0">
              <a:buFontTx/>
              <a:buChar char="-"/>
            </a:pPr>
            <a:r>
              <a:rPr lang="fr-FR" b="0" i="0" dirty="0">
                <a:effectLst/>
              </a:rPr>
              <a:t>Les situations problèmes qui lui donnent du sens, c’est-à-dire les questions auxquelles son utilisation permet de répondre efficacement.</a:t>
            </a:r>
          </a:p>
          <a:p>
            <a:pPr marL="171450" indent="-171450" rtl="0">
              <a:buFontTx/>
              <a:buChar char="-"/>
            </a:pPr>
            <a:r>
              <a:rPr lang="fr-FR" b="0" i="0" dirty="0">
                <a:effectLst/>
              </a:rPr>
              <a:t>L’ensemble des propriétés et techniques (des invariants) qui permettent d’opérer sur les nombres.</a:t>
            </a:r>
          </a:p>
          <a:p>
            <a:pPr marL="171450" indent="-171450" rtl="0">
              <a:buFontTx/>
              <a:buChar char="-"/>
            </a:pPr>
            <a:r>
              <a:rPr lang="fr-FR" b="0" i="0" dirty="0">
                <a:effectLst/>
              </a:rPr>
              <a:t>Les représentation qui permettent d’évoquer</a:t>
            </a:r>
            <a:r>
              <a:rPr lang="fr-FR" b="0" i="0" baseline="0" dirty="0">
                <a:effectLst/>
              </a:rPr>
              <a:t> le concept sous différentes formes : mots, symboles, représentations schématiques…</a:t>
            </a:r>
          </a:p>
          <a:p>
            <a:pPr marL="171450" indent="-171450" rtl="0">
              <a:buFontTx/>
              <a:buChar char="-"/>
            </a:pPr>
            <a:endParaRPr lang="fr-FR" b="0" i="0" baseline="0" dirty="0">
              <a:effectLst/>
            </a:endParaRPr>
          </a:p>
          <a:p>
            <a:pPr marL="0" indent="0" rtl="0">
              <a:buFontTx/>
              <a:buNone/>
            </a:pPr>
            <a:r>
              <a:rPr lang="fr-FR" b="1" i="0" baseline="0" dirty="0">
                <a:effectLst/>
              </a:rPr>
              <a:t>Ce schéma est un support intéressant pour évaluer la maitrise du concept de nombre chez les élèves de manière précise et organisées.</a:t>
            </a:r>
            <a:endParaRPr lang="fr-FR" b="1" i="0" dirty="0">
              <a:effectLst/>
            </a:endParaRPr>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23</a:t>
            </a:fld>
            <a:endParaRPr lang="fr-FR" dirty="0"/>
          </a:p>
        </p:txBody>
      </p:sp>
    </p:spTree>
    <p:extLst>
      <p:ext uri="{BB962C8B-B14F-4D97-AF65-F5344CB8AC3E}">
        <p14:creationId xmlns:p14="http://schemas.microsoft.com/office/powerpoint/2010/main" val="1541388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Proposition</a:t>
            </a:r>
            <a:r>
              <a:rPr lang="fr-FR" baseline="0" dirty="0"/>
              <a:t> de lancement : Quizz…</a:t>
            </a:r>
          </a:p>
          <a:p>
            <a:r>
              <a:rPr lang="fr-FR" baseline="0" dirty="0"/>
              <a:t>Vrai / Faux</a:t>
            </a:r>
          </a:p>
          <a:p>
            <a:endParaRPr lang="fr-FR" baseline="0"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2</a:t>
            </a:fld>
            <a:endParaRPr lang="fr-FR" dirty="0"/>
          </a:p>
        </p:txBody>
      </p:sp>
    </p:spTree>
    <p:extLst>
      <p:ext uri="{BB962C8B-B14F-4D97-AF65-F5344CB8AC3E}">
        <p14:creationId xmlns:p14="http://schemas.microsoft.com/office/powerpoint/2010/main" val="2492863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rtl="0"/>
            <a:r>
              <a:rPr lang="fr-FR" sz="1200" b="1" u="sng" kern="1200" dirty="0">
                <a:solidFill>
                  <a:schemeClr val="tx1"/>
                </a:solidFill>
                <a:effectLst/>
                <a:latin typeface="+mn-lt"/>
                <a:ea typeface="+mn-ea"/>
                <a:cs typeface="+mn-cs"/>
              </a:rPr>
              <a:t>Focus</a:t>
            </a:r>
            <a:r>
              <a:rPr lang="fr-FR" sz="1200" b="1" kern="1200" dirty="0">
                <a:solidFill>
                  <a:schemeClr val="tx1"/>
                </a:solidFill>
                <a:effectLst/>
                <a:latin typeface="+mn-lt"/>
                <a:ea typeface="+mn-ea"/>
                <a:cs typeface="+mn-cs"/>
              </a:rPr>
              <a:t> - Plusieurs écritures pour un même nombre</a:t>
            </a:r>
            <a:endParaRPr lang="fr-FR" dirty="0">
              <a:effectLst/>
            </a:endParaRPr>
          </a:p>
          <a:p>
            <a:pPr rtl="0"/>
            <a:r>
              <a:rPr lang="fr-FR" sz="1200" b="1" kern="1200" dirty="0">
                <a:solidFill>
                  <a:schemeClr val="tx1"/>
                </a:solidFill>
                <a:effectLst/>
                <a:latin typeface="+mn-lt"/>
                <a:ea typeface="+mn-ea"/>
                <a:cs typeface="+mn-cs"/>
              </a:rPr>
              <a:t>Ne pas confondre le nombre et son écriture.</a:t>
            </a:r>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24</a:t>
            </a:fld>
            <a:endParaRPr lang="fr-FR" dirty="0"/>
          </a:p>
        </p:txBody>
      </p:sp>
    </p:spTree>
    <p:extLst>
      <p:ext uri="{BB962C8B-B14F-4D97-AF65-F5344CB8AC3E}">
        <p14:creationId xmlns:p14="http://schemas.microsoft.com/office/powerpoint/2010/main" val="1697462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txBox="1">
            <a:spLocks noGrp="1"/>
          </p:cNvSpPr>
          <p:nvPr>
            <p:ph type="sldNum" sz="quarter" idx="5"/>
          </p:nvPr>
        </p:nvSpPr>
        <p:spPr>
          <a:ln/>
        </p:spPr>
        <p:txBody>
          <a:bodyPr vert="horz" lIns="0" tIns="0" rIns="0" bIns="0" anchor="b" anchorCtr="0">
            <a:noAutofit/>
          </a:bodyPr>
          <a:lstStyle/>
          <a:p>
            <a:pPr lvl="0"/>
            <a:fld id="{3CF0C470-1365-48E5-A089-B3938EC54D52}" type="slidenum">
              <a:t>25</a:t>
            </a:fld>
            <a:endParaRPr lang="fr-FR"/>
          </a:p>
        </p:txBody>
      </p:sp>
      <p:sp>
        <p:nvSpPr>
          <p:cNvPr id="2" name="Espace réservé de l'image des diapositives 1"/>
          <p:cNvSpPr>
            <a:spLocks noGrp="1" noRot="1" noChangeAspect="1" noResize="1"/>
          </p:cNvSpPr>
          <p:nvPr>
            <p:ph type="sldImg"/>
          </p:nvPr>
        </p:nvSpPr>
        <p:spPr>
          <a:xfrm>
            <a:off x="846138" y="882650"/>
            <a:ext cx="5799137" cy="4351338"/>
          </a:xfrm>
          <a:solidFill>
            <a:srgbClr val="729FCF"/>
          </a:solidFill>
          <a:ln w="25400">
            <a:solidFill>
              <a:srgbClr val="3465A4"/>
            </a:solidFill>
            <a:prstDash val="solid"/>
          </a:ln>
        </p:spPr>
      </p:sp>
      <p:sp>
        <p:nvSpPr>
          <p:cNvPr id="3" name="Espace réservé des notes 2"/>
          <p:cNvSpPr txBox="1">
            <a:spLocks noGrp="1"/>
          </p:cNvSpPr>
          <p:nvPr>
            <p:ph type="body" sz="quarter" idx="1"/>
          </p:nvPr>
        </p:nvSpPr>
        <p:spPr>
          <a:xfrm>
            <a:off x="679768" y="4715153"/>
            <a:ext cx="5438140" cy="276999"/>
          </a:xfrm>
        </p:spPr>
        <p:txBody>
          <a:bodyPr>
            <a:spAutoFit/>
          </a:bodyPr>
          <a:lstStyle/>
          <a:p>
            <a:r>
              <a:rPr lang="fr-FR" dirty="0"/>
              <a:t>Commentaires pour les formateurs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a:extLst>
              <a:ext uri="{FF2B5EF4-FFF2-40B4-BE49-F238E27FC236}">
                <a16:creationId xmlns:a16="http://schemas.microsoft.com/office/drawing/2014/main" id="{AAF00151-2324-4A34-BA11-DE93F4700423}"/>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0A1917DB-B7B0-4AC7-A88E-6C80DB96C662}"/>
              </a:ext>
            </a:extLst>
          </p:cNvPr>
          <p:cNvSpPr>
            <a:spLocks noGrp="1"/>
          </p:cNvSpPr>
          <p:nvPr>
            <p:ph type="body" idx="1"/>
          </p:nvPr>
        </p:nvSpPr>
        <p:spPr/>
        <p:txBody>
          <a:bodyPr/>
          <a:lstStyle/>
          <a:p>
            <a:pPr>
              <a:defRPr/>
            </a:pPr>
            <a:r>
              <a:rPr lang="fr-FR" sz="1000" dirty="0">
                <a:latin typeface="+mn-lt"/>
              </a:rPr>
              <a:t>La capacité à </a:t>
            </a:r>
            <a:r>
              <a:rPr lang="fr-FR" sz="1000" b="1" dirty="0">
                <a:latin typeface="+mn-lt"/>
              </a:rPr>
              <a:t>circuler entre ces types de représentations</a:t>
            </a:r>
            <a:r>
              <a:rPr lang="fr-FR" sz="1000" dirty="0">
                <a:latin typeface="+mn-lt"/>
              </a:rPr>
              <a:t>, à passer de l’une à l’autre, à les associer témoigne d’une certaine maîtrise des nombres. Ces trois types de représentations </a:t>
            </a:r>
            <a:r>
              <a:rPr lang="fr-FR" sz="1000" b="1" dirty="0">
                <a:latin typeface="+mn-lt"/>
              </a:rPr>
              <a:t>ne se mettent pas en place simultanémen</a:t>
            </a:r>
            <a:r>
              <a:rPr lang="fr-FR" sz="1000" dirty="0">
                <a:latin typeface="+mn-lt"/>
              </a:rPr>
              <a:t>t. </a:t>
            </a:r>
          </a:p>
          <a:p>
            <a:pPr>
              <a:defRPr/>
            </a:pPr>
            <a:r>
              <a:rPr lang="fr-FR" sz="1000" dirty="0">
                <a:latin typeface="+mn-lt"/>
              </a:rPr>
              <a:t>La modélisation de Dehaene permet de prendre en compte toutes les dimensions du concept de nombre et de visualiser les problèmes qui peuvent se poser pour les élèves.</a:t>
            </a:r>
            <a:endParaRPr lang="fr-FR" sz="1000" dirty="0"/>
          </a:p>
          <a:p>
            <a:pPr marL="171450" indent="-171450">
              <a:buFontTx/>
              <a:buChar char="-"/>
              <a:defRPr/>
            </a:pPr>
            <a:r>
              <a:rPr lang="fr-FR" sz="1000" b="1" dirty="0">
                <a:latin typeface="+mn-lt"/>
              </a:rPr>
              <a:t>Le code analogique </a:t>
            </a:r>
            <a:r>
              <a:rPr lang="fr-FR" sz="1000" dirty="0">
                <a:latin typeface="+mn-lt"/>
              </a:rPr>
              <a:t>représenté par </a:t>
            </a:r>
            <a:r>
              <a:rPr lang="fr-FR" sz="1000" b="1" dirty="0">
                <a:latin typeface="+mn-lt"/>
              </a:rPr>
              <a:t>une droite numérique </a:t>
            </a:r>
            <a:r>
              <a:rPr lang="fr-FR" sz="1000" dirty="0">
                <a:latin typeface="+mn-lt"/>
              </a:rPr>
              <a:t>autoriserait les comparaisons numériques, les approximations et l’appréhension immédiate de la </a:t>
            </a:r>
            <a:r>
              <a:rPr lang="fr-FR" sz="1000" dirty="0" err="1">
                <a:latin typeface="+mn-lt"/>
              </a:rPr>
              <a:t>vale</a:t>
            </a:r>
            <a:endParaRPr lang="fr-FR" sz="1000" dirty="0">
              <a:latin typeface="+mn-lt"/>
            </a:endParaRPr>
          </a:p>
          <a:p>
            <a:pPr marL="171450" indent="-171450">
              <a:buFontTx/>
              <a:buChar char="-"/>
              <a:defRPr/>
            </a:pPr>
            <a:r>
              <a:rPr lang="fr-FR" sz="1000" dirty="0" err="1">
                <a:latin typeface="+mn-lt"/>
              </a:rPr>
              <a:t>ur</a:t>
            </a:r>
            <a:r>
              <a:rPr lang="fr-FR" sz="1000" dirty="0">
                <a:latin typeface="+mn-lt"/>
              </a:rPr>
              <a:t> d’un nombre. </a:t>
            </a:r>
            <a:r>
              <a:rPr lang="fr-FR" sz="1000" b="1" dirty="0">
                <a:latin typeface="+mn-lt"/>
              </a:rPr>
              <a:t>Elle correspond au départ à l'intuition du nombre</a:t>
            </a:r>
            <a:r>
              <a:rPr lang="fr-FR" sz="1000" dirty="0">
                <a:latin typeface="+mn-lt"/>
              </a:rPr>
              <a:t>, qui existe chez l'enfant dès la naissance et chez les animaux (pigeons, rats, lions, singes, dauphins...). Elle est </a:t>
            </a:r>
            <a:r>
              <a:rPr lang="fr-FR" sz="1000" b="1" dirty="0">
                <a:latin typeface="+mn-lt"/>
              </a:rPr>
              <a:t>rapide, automatique et inconsciente</a:t>
            </a:r>
            <a:r>
              <a:rPr lang="fr-FR" sz="1000" dirty="0">
                <a:latin typeface="+mn-lt"/>
              </a:rPr>
              <a:t>.</a:t>
            </a:r>
            <a:endParaRPr lang="fr-FR" sz="1000" dirty="0"/>
          </a:p>
          <a:p>
            <a:pPr>
              <a:defRPr/>
            </a:pPr>
            <a:r>
              <a:rPr lang="fr-FR" sz="1000" dirty="0">
                <a:latin typeface="+mn-lt"/>
              </a:rPr>
              <a:t>Dyscalculie = Anomalie de l'approximation.</a:t>
            </a:r>
            <a:endParaRPr lang="fr-FR" sz="1000" dirty="0"/>
          </a:p>
          <a:p>
            <a:pPr>
              <a:defRPr/>
            </a:pPr>
            <a:r>
              <a:rPr lang="fr-FR" sz="1000" dirty="0"/>
              <a:t>♥ </a:t>
            </a:r>
            <a:r>
              <a:rPr lang="fr-FR" sz="1000" dirty="0">
                <a:latin typeface="+mn-lt"/>
              </a:rPr>
              <a:t>Vidéo Stanislas DEHEANE : « L'intuition du nombre chez le nouveau né ».</a:t>
            </a:r>
            <a:r>
              <a:rPr lang="fr-FR" sz="1000" dirty="0"/>
              <a:t> </a:t>
            </a:r>
            <a:r>
              <a:rPr lang="fr-FR" sz="1000" dirty="0">
                <a:latin typeface="+mn-lt"/>
              </a:rPr>
              <a:t>Reportage Arte, Demain l'école 2/2, 35'00 à 35'53.</a:t>
            </a:r>
            <a:endParaRPr lang="fr-FR" sz="1000" dirty="0"/>
          </a:p>
          <a:p>
            <a:pPr>
              <a:defRPr/>
            </a:pPr>
            <a:r>
              <a:rPr lang="fr-FR" sz="1000" b="1" dirty="0"/>
              <a:t>→ </a:t>
            </a:r>
            <a:r>
              <a:rPr lang="fr-FR" sz="1000" b="1" dirty="0">
                <a:latin typeface="+mn-lt"/>
              </a:rPr>
              <a:t>Le berger, avant d'avoir des cailloux pour dénombrer ses moutons, avait l'intuition de leur quantité.</a:t>
            </a:r>
            <a:endParaRPr lang="fr-FR" sz="1000" b="1" dirty="0"/>
          </a:p>
          <a:p>
            <a:pPr>
              <a:defRPr/>
            </a:pPr>
            <a:r>
              <a:rPr lang="fr-FR" sz="1000" b="1" dirty="0">
                <a:latin typeface="+mn-lt"/>
              </a:rPr>
              <a:t>Il a simplement trouvé un code analogique pour réduire l'approximation et préciser.</a:t>
            </a:r>
            <a:endParaRPr lang="fr-FR" sz="1000" b="1" dirty="0"/>
          </a:p>
          <a:p>
            <a:pPr>
              <a:defRPr/>
            </a:pPr>
            <a:r>
              <a:rPr lang="fr-FR" sz="1000" b="1" dirty="0">
                <a:latin typeface="+mn-lt"/>
              </a:rPr>
              <a:t>- Le code visuel arabe</a:t>
            </a:r>
            <a:r>
              <a:rPr lang="fr-FR" sz="1000" dirty="0">
                <a:latin typeface="+mn-lt"/>
              </a:rPr>
              <a:t> permettrait les calculs écrits (procédures) et le jugement de parité.</a:t>
            </a:r>
            <a:endParaRPr lang="fr-FR" sz="1000" dirty="0"/>
          </a:p>
          <a:p>
            <a:pPr>
              <a:defRPr/>
            </a:pPr>
            <a:r>
              <a:rPr lang="fr-FR" sz="1000" b="1" dirty="0">
                <a:latin typeface="+mn-lt"/>
              </a:rPr>
              <a:t>- Le code verbal auditif</a:t>
            </a:r>
            <a:r>
              <a:rPr lang="fr-FR" sz="1000" dirty="0">
                <a:latin typeface="+mn-lt"/>
              </a:rPr>
              <a:t> jouerait un rôle dans le comptage (dénombrement) et le stockage des séquences verbales propres aux tables de multiplication et d’addition.</a:t>
            </a:r>
          </a:p>
          <a:p>
            <a:pPr>
              <a:defRPr/>
            </a:pPr>
            <a:r>
              <a:rPr lang="fr-FR" sz="1000" dirty="0"/>
              <a:t>→ </a:t>
            </a:r>
            <a:r>
              <a:rPr lang="fr-FR" sz="1000" b="1" dirty="0">
                <a:latin typeface="+mn-lt"/>
              </a:rPr>
              <a:t>Le concept de nombre, chez l'adulte éduqué, consiste en l'intégration harmonieuse de ces différentes facettes symboliques et non symboliques. </a:t>
            </a:r>
            <a:r>
              <a:rPr lang="fr-FR" sz="1000" dirty="0">
                <a:latin typeface="+mn-lt"/>
              </a:rPr>
              <a:t>Il est important de montrer explicitement aux élèves les liens entre ces différents codes et de les entraîner à passer de l'un à l'autre : le transcodage.</a:t>
            </a:r>
            <a:endParaRPr lang="fr-FR" sz="1000" dirty="0"/>
          </a:p>
          <a:p>
            <a:pPr>
              <a:defRPr/>
            </a:pPr>
            <a:r>
              <a:rPr lang="fr-FR" sz="1000" dirty="0"/>
              <a:t>→ </a:t>
            </a:r>
            <a:r>
              <a:rPr lang="fr-FR" sz="1000" b="1" dirty="0">
                <a:latin typeface="+mn-lt"/>
              </a:rPr>
              <a:t>L'acquisition des deux codes symboliques modifie en profondeur le code analogique.</a:t>
            </a:r>
            <a:r>
              <a:rPr lang="fr-FR" sz="1000" dirty="0"/>
              <a:t> </a:t>
            </a:r>
            <a:br>
              <a:rPr lang="fr-FR" sz="1000" dirty="0"/>
            </a:br>
            <a:r>
              <a:rPr lang="fr-FR" sz="1000" dirty="0">
                <a:latin typeface="+mn-lt"/>
              </a:rPr>
              <a:t>Il est à noter que ce triple code ne prend pas en compte :</a:t>
            </a:r>
            <a:endParaRPr lang="fr-FR" sz="1000" dirty="0"/>
          </a:p>
          <a:p>
            <a:pPr>
              <a:defRPr/>
            </a:pPr>
            <a:r>
              <a:rPr lang="fr-FR" sz="1000" dirty="0">
                <a:latin typeface="+mn-lt"/>
              </a:rPr>
              <a:t>- les tâches liées à la vision spatiale qui entre aussi en jeu dans les difficultés que peuvent rencontrer les élèves avec le code écrit et ma notion de position.</a:t>
            </a:r>
            <a:endParaRPr lang="fr-FR" sz="1000" dirty="0"/>
          </a:p>
          <a:p>
            <a:pPr>
              <a:defRPr/>
            </a:pPr>
            <a:r>
              <a:rPr lang="fr-FR" sz="1000" dirty="0">
                <a:latin typeface="+mn-lt"/>
              </a:rPr>
              <a:t>- les compétences Mnésiques nécessaires.</a:t>
            </a:r>
            <a:endParaRPr lang="fr-FR" sz="1000" dirty="0"/>
          </a:p>
          <a:p>
            <a:pPr>
              <a:defRPr/>
            </a:pPr>
            <a:r>
              <a:rPr lang="fr-FR" sz="1000" b="1" dirty="0">
                <a:solidFill>
                  <a:srgbClr val="C00000"/>
                </a:solidFill>
                <a:latin typeface="+mn-lt"/>
              </a:rPr>
              <a:t>Il est essentiel de naviguer en permanence entre ces trois codes pour que les concepts puissent se construire. Multiplier les transcodages par les élèves les aident à se détacher progressivement d'un support unique pour construire le concept.</a:t>
            </a:r>
            <a:endParaRPr lang="fr-FR" sz="1000" b="1" dirty="0">
              <a:solidFill>
                <a:srgbClr val="C00000"/>
              </a:solidFill>
            </a:endParaRPr>
          </a:p>
          <a:p>
            <a:pPr>
              <a:defRPr/>
            </a:pPr>
            <a:r>
              <a:rPr lang="fr-FR" sz="1000" dirty="0">
                <a:latin typeface="+mn-lt"/>
              </a:rPr>
              <a:t>Des travaux récents révèlent une corrélation entre les performances perceptivo-tactiles des enfants et leurs performances futures en calcul. Ils conduisent à émettre l’hypothèse selon laquelle, dans le domaine des nombres, le passage à l’abstraction et le développement du calcul seraient facilités par l’habileté développée dans l’usage des doigts. En effet certaines de ces recherches montrent que la qualité de la représentation des doigts augure des réussites arithmétiques. Les doigts servent alors de collections de référence ou de base de « calcul » pour la décomposition des nombres.</a:t>
            </a:r>
            <a:endParaRPr lang="fr-FR" sz="1000" dirty="0"/>
          </a:p>
        </p:txBody>
      </p:sp>
      <p:sp>
        <p:nvSpPr>
          <p:cNvPr id="61444" name="Espace réservé du numéro de diapositive 3">
            <a:extLst>
              <a:ext uri="{FF2B5EF4-FFF2-40B4-BE49-F238E27FC236}">
                <a16:creationId xmlns:a16="http://schemas.microsoft.com/office/drawing/2014/main" id="{7055FC2B-17BC-4C0E-8C65-235AFEE6F8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A789245-E7EB-49DA-ADBD-4A421FFDEB35}" type="slidenum">
              <a:rPr lang="fr-FR" altLang="fr-FR"/>
              <a:pPr eaLnBrk="1" hangingPunct="1">
                <a:spcBef>
                  <a:spcPct val="0"/>
                </a:spcBef>
              </a:pPr>
              <a:t>26</a:t>
            </a:fld>
            <a:endParaRPr lang="fr-FR" alt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txBox="1">
            <a:spLocks noGrp="1"/>
          </p:cNvSpPr>
          <p:nvPr>
            <p:ph type="sldNum" sz="quarter" idx="5"/>
          </p:nvPr>
        </p:nvSpPr>
        <p:spPr>
          <a:ln/>
        </p:spPr>
        <p:txBody>
          <a:bodyPr vert="horz" lIns="0" tIns="0" rIns="0" bIns="0" anchor="b" anchorCtr="0">
            <a:noAutofit/>
          </a:bodyPr>
          <a:lstStyle/>
          <a:p>
            <a:pPr lvl="0"/>
            <a:fld id="{AA3657E1-63A9-4AA4-94E0-CA2461E4FDB8}" type="slidenum">
              <a:t>27</a:t>
            </a:fld>
            <a:endParaRPr lang="fr-FR"/>
          </a:p>
        </p:txBody>
      </p:sp>
      <p:sp>
        <p:nvSpPr>
          <p:cNvPr id="2" name="Espace réservé de l'image des diapositives 1"/>
          <p:cNvSpPr>
            <a:spLocks noGrp="1" noRot="1" noChangeAspect="1" noResize="1"/>
          </p:cNvSpPr>
          <p:nvPr>
            <p:ph type="sldImg"/>
          </p:nvPr>
        </p:nvSpPr>
        <p:spPr>
          <a:xfrm>
            <a:off x="846138" y="882650"/>
            <a:ext cx="5799137" cy="4351338"/>
          </a:xfrm>
          <a:solidFill>
            <a:srgbClr val="729FCF"/>
          </a:solidFill>
          <a:ln w="25400">
            <a:solidFill>
              <a:srgbClr val="3465A4"/>
            </a:solidFill>
            <a:prstDash val="solid"/>
          </a:ln>
        </p:spPr>
      </p:sp>
      <p:sp>
        <p:nvSpPr>
          <p:cNvPr id="3" name="Espace réservé des notes 2"/>
          <p:cNvSpPr txBox="1">
            <a:spLocks noGrp="1"/>
          </p:cNvSpPr>
          <p:nvPr>
            <p:ph type="body" sz="quarter" idx="1"/>
          </p:nvPr>
        </p:nvSpPr>
        <p:spPr/>
        <p:txBody>
          <a:bodyPr/>
          <a:lstStyle/>
          <a:p>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a:extLst>
              <a:ext uri="{FF2B5EF4-FFF2-40B4-BE49-F238E27FC236}">
                <a16:creationId xmlns:a16="http://schemas.microsoft.com/office/drawing/2014/main" id="{78CE08E6-4170-4443-98E9-5F5F6FD2B71B}"/>
              </a:ext>
            </a:extLst>
          </p:cNvPr>
          <p:cNvSpPr>
            <a:spLocks noGrp="1" noRot="1" noChangeAspect="1" noTextEdit="1"/>
          </p:cNvSpPr>
          <p:nvPr>
            <p:ph type="sldImg"/>
          </p:nvPr>
        </p:nvSpPr>
        <p:spPr>
          <a:ln/>
        </p:spPr>
      </p:sp>
      <p:sp>
        <p:nvSpPr>
          <p:cNvPr id="62467" name="Espace réservé des commentaires 2">
            <a:extLst>
              <a:ext uri="{FF2B5EF4-FFF2-40B4-BE49-F238E27FC236}">
                <a16:creationId xmlns:a16="http://schemas.microsoft.com/office/drawing/2014/main" id="{EEE67B4D-0DD0-4904-B86C-16B502D67E0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a:latin typeface="Arial" panose="020B0604020202020204" pitchFamily="34" charset="0"/>
              </a:rPr>
              <a:t>Un exemple de transcodage au cycle 1 : Le journal du nombre (ACE).</a:t>
            </a:r>
          </a:p>
          <a:p>
            <a:r>
              <a:rPr lang="fr-FR" altLang="fr-FR">
                <a:latin typeface="Arial" panose="020B0604020202020204" pitchFamily="34" charset="0"/>
              </a:rPr>
              <a:t>Au cycle 1 l’entrée se fait par de multiples représentations analogiques qui seront associées aux mots-nombres et aux nombres écrits en chiffres progressivement.</a:t>
            </a:r>
          </a:p>
          <a:p>
            <a:endParaRPr lang="fr-FR" altLang="fr-FR">
              <a:latin typeface="Arial" panose="020B0604020202020204" pitchFamily="34" charset="0"/>
            </a:endParaRPr>
          </a:p>
          <a:p>
            <a:r>
              <a:rPr lang="fr-FR" altLang="fr-FR">
                <a:latin typeface="Arial" panose="020B0604020202020204" pitchFamily="34" charset="0"/>
              </a:rPr>
              <a:t>Importance de l’utilisation des mains !!</a:t>
            </a:r>
          </a:p>
          <a:p>
            <a:r>
              <a:rPr lang="fr-FR" altLang="fr-FR">
                <a:latin typeface="Arial" panose="020B0604020202020204" pitchFamily="34" charset="0"/>
              </a:rPr>
              <a:t>ICI LES REPRESENTATIONS DE LA QUANTITE DU NOMBRE !!!</a:t>
            </a:r>
          </a:p>
          <a:p>
            <a:endParaRPr lang="fr-FR" altLang="fr-FR">
              <a:latin typeface="Arial" panose="020B0604020202020204" pitchFamily="34" charset="0"/>
            </a:endParaRPr>
          </a:p>
          <a:p>
            <a:r>
              <a:rPr lang="fr-FR" altLang="fr-FR" b="1">
                <a:latin typeface="Arial" panose="020B0604020202020204" pitchFamily="34" charset="0"/>
              </a:rPr>
              <a:t>Vers l’abstraction : un élève qui montre trois doigts pour demander 3 objets est dans l’abstraction (il s’est affranchit de la nature des éléments et il utilise un code pour quantité). L’utilisation du mot « 3 » puis du chiffre « 3 » sont des niveaux d’abstraction supplémentaires.</a:t>
            </a:r>
          </a:p>
          <a:p>
            <a:endParaRPr lang="fr-FR" altLang="fr-FR">
              <a:latin typeface="Arial" panose="020B0604020202020204" pitchFamily="34" charset="0"/>
            </a:endParaRPr>
          </a:p>
        </p:txBody>
      </p:sp>
      <p:sp>
        <p:nvSpPr>
          <p:cNvPr id="62468" name="Espace réservé du numéro de diapositive 3">
            <a:extLst>
              <a:ext uri="{FF2B5EF4-FFF2-40B4-BE49-F238E27FC236}">
                <a16:creationId xmlns:a16="http://schemas.microsoft.com/office/drawing/2014/main" id="{E8740722-1796-4B06-8607-569004D7334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D452EA10-E39C-4BFB-8843-7F0952865C94}" type="slidenum">
              <a:rPr lang="fr-FR" altLang="fr-FR"/>
              <a:pPr eaLnBrk="1" hangingPunct="1">
                <a:spcBef>
                  <a:spcPct val="0"/>
                </a:spcBef>
              </a:pPr>
              <a:t>28</a:t>
            </a:fld>
            <a:endParaRPr lang="fr-FR" alt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e l'image des diapositives 1">
            <a:extLst>
              <a:ext uri="{FF2B5EF4-FFF2-40B4-BE49-F238E27FC236}">
                <a16:creationId xmlns:a16="http://schemas.microsoft.com/office/drawing/2014/main" id="{32C74343-8AAF-4695-8E58-6F4A4810669F}"/>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A1A8BC70-4B27-4067-BEDE-EC3FD685F782}"/>
              </a:ext>
            </a:extLst>
          </p:cNvPr>
          <p:cNvSpPr>
            <a:spLocks noGrp="1"/>
          </p:cNvSpPr>
          <p:nvPr>
            <p:ph type="body" idx="1"/>
          </p:nvPr>
        </p:nvSpPr>
        <p:spPr/>
        <p:txBody>
          <a:bodyPr/>
          <a:lstStyle/>
          <a:p>
            <a:pPr>
              <a:defRPr/>
            </a:pPr>
            <a:r>
              <a:rPr lang="fr-FR" b="1" i="1" dirty="0">
                <a:latin typeface="+mn-lt"/>
              </a:rPr>
              <a:t>Vidéo des Shadocks.</a:t>
            </a:r>
            <a:endParaRPr lang="fr-FR" dirty="0"/>
          </a:p>
          <a:p>
            <a:pPr>
              <a:defRPr/>
            </a:pPr>
            <a:r>
              <a:rPr lang="fr-FR" i="1" dirty="0">
                <a:latin typeface="+mn-lt"/>
              </a:rPr>
              <a:t>L'idéal pour comprendre le fonctionnement est de le comparer à un autre afin de faire ressortir les similitudes et différences, mais aussi de mesurer les difficultés pour l'apprenant. Dans la numération Shadock, il n’y a que quatre chiffres: Ga (zéro), Bu (un), Zo (deux) et Meu (trois). </a:t>
            </a:r>
            <a:r>
              <a:rPr lang="fr-FR" b="1" i="1" dirty="0">
                <a:latin typeface="+mn-lt"/>
              </a:rPr>
              <a:t>Tous les nombres sont alors fabriqués à partir de ces quatre chiffres selon un système de numération par position et groupements par 4 </a:t>
            </a:r>
            <a:r>
              <a:rPr lang="fr-FR" i="1" dirty="0">
                <a:latin typeface="+mn-lt"/>
              </a:rPr>
              <a:t>: autrement dit, les Shadocks comptent en base 4.</a:t>
            </a:r>
          </a:p>
          <a:p>
            <a:pPr>
              <a:defRPr/>
            </a:pPr>
            <a:r>
              <a:rPr lang="fr-FR" i="1" dirty="0">
                <a:latin typeface="+mn-lt"/>
              </a:rPr>
              <a:t>Pour compter comme eux, il faudra donc apprendre les propriétés, les techniques mais également le codage verbal et chiffré. </a:t>
            </a:r>
            <a:r>
              <a:rPr lang="fr-FR" b="1" i="1" dirty="0">
                <a:latin typeface="+mn-lt"/>
              </a:rPr>
              <a:t>Le système de numération Shadock présente l’avantage d’avoir </a:t>
            </a:r>
            <a:r>
              <a:rPr lang="fr-FR" b="1" i="1" u="sng" dirty="0">
                <a:latin typeface="+mn-lt"/>
              </a:rPr>
              <a:t>un système de numération orale et écrite</a:t>
            </a:r>
            <a:r>
              <a:rPr lang="fr-FR" b="1" i="1" dirty="0">
                <a:latin typeface="+mn-lt"/>
              </a:rPr>
              <a:t> qui correspondent exactement.</a:t>
            </a:r>
          </a:p>
          <a:p>
            <a:pPr>
              <a:defRPr/>
            </a:pPr>
            <a:r>
              <a:rPr lang="fr-FR" i="1" dirty="0">
                <a:latin typeface="+mn-lt"/>
              </a:rPr>
              <a:t>C’est le cas également du système de numération chinoise, beaucoup plus simple dans l’apprentissage pour les élèves.</a:t>
            </a:r>
            <a:endParaRPr lang="fr-FR" dirty="0"/>
          </a:p>
          <a:p>
            <a:pPr>
              <a:defRPr/>
            </a:pPr>
            <a:endParaRPr lang="fr-FR" dirty="0"/>
          </a:p>
        </p:txBody>
      </p:sp>
      <p:sp>
        <p:nvSpPr>
          <p:cNvPr id="63492" name="Espace réservé du numéro de diapositive 3">
            <a:extLst>
              <a:ext uri="{FF2B5EF4-FFF2-40B4-BE49-F238E27FC236}">
                <a16:creationId xmlns:a16="http://schemas.microsoft.com/office/drawing/2014/main" id="{EA357AFB-5784-4596-97DC-033042958B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9A89770C-2F00-4D62-BF94-FB5AD3F2CAC4}" type="slidenum">
              <a:rPr lang="fr-FR" altLang="fr-FR"/>
              <a:pPr eaLnBrk="1" hangingPunct="1">
                <a:spcBef>
                  <a:spcPct val="0"/>
                </a:spcBef>
              </a:pPr>
              <a:t>29</a:t>
            </a:fld>
            <a:endParaRPr lang="fr-FR" alt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138" y="882650"/>
            <a:ext cx="5799137" cy="4351338"/>
          </a:xfrm>
        </p:spPr>
      </p:sp>
      <p:sp>
        <p:nvSpPr>
          <p:cNvPr id="3" name="Espace réservé des notes 2"/>
          <p:cNvSpPr>
            <a:spLocks noGrp="1"/>
          </p:cNvSpPr>
          <p:nvPr>
            <p:ph type="body" idx="1"/>
          </p:nvPr>
        </p:nvSpPr>
        <p:spPr/>
        <p:txBody>
          <a:bodyPr/>
          <a:lstStyle/>
          <a:p>
            <a:r>
              <a:rPr lang="fr-FR" dirty="0"/>
              <a:t>notionnel</a:t>
            </a:r>
          </a:p>
        </p:txBody>
      </p:sp>
      <p:sp>
        <p:nvSpPr>
          <p:cNvPr id="4" name="Espace réservé du numéro de diapositive 3"/>
          <p:cNvSpPr>
            <a:spLocks noGrp="1"/>
          </p:cNvSpPr>
          <p:nvPr>
            <p:ph type="sldNum" sz="quarter" idx="10"/>
          </p:nvPr>
        </p:nvSpPr>
        <p:spPr/>
        <p:txBody>
          <a:bodyPr/>
          <a:lstStyle/>
          <a:p>
            <a:pPr lvl="0"/>
            <a:fld id="{67F48AF9-E0F8-4B6E-9F00-D357F6C09AF7}" type="slidenum">
              <a:rPr lang="fr-FR" smtClean="0"/>
              <a:t>30</a:t>
            </a:fld>
            <a:endParaRPr lang="fr-FR"/>
          </a:p>
        </p:txBody>
      </p:sp>
    </p:spTree>
    <p:extLst>
      <p:ext uri="{BB962C8B-B14F-4D97-AF65-F5344CB8AC3E}">
        <p14:creationId xmlns:p14="http://schemas.microsoft.com/office/powerpoint/2010/main" val="4051233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a:extLst>
              <a:ext uri="{FF2B5EF4-FFF2-40B4-BE49-F238E27FC236}">
                <a16:creationId xmlns:a16="http://schemas.microsoft.com/office/drawing/2014/main" id="{C47DB4C6-B075-4FDD-B57A-B9E1CEC53762}"/>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C5D17558-CAC5-4C97-9182-DF6EAF790352}"/>
              </a:ext>
            </a:extLst>
          </p:cNvPr>
          <p:cNvSpPr>
            <a:spLocks noGrp="1"/>
          </p:cNvSpPr>
          <p:nvPr>
            <p:ph type="body" idx="1"/>
          </p:nvPr>
        </p:nvSpPr>
        <p:spPr/>
        <p:txBody>
          <a:bodyPr/>
          <a:lstStyle/>
          <a:p>
            <a:pPr>
              <a:defRPr/>
            </a:pPr>
            <a:r>
              <a:rPr lang="fr-FR" dirty="0">
                <a:latin typeface="+mn-lt"/>
              </a:rPr>
              <a:t>Notre système de numération écrite utilise 10 symboles (les chiffres), qui, agencés entre eux selon un ensemble de règles permettent d'écrire la totalité des nombres entiers.</a:t>
            </a:r>
            <a:endParaRPr lang="fr-FR" dirty="0"/>
          </a:p>
          <a:p>
            <a:pPr>
              <a:defRPr/>
            </a:pPr>
            <a:endParaRPr lang="fr-FR" dirty="0"/>
          </a:p>
          <a:p>
            <a:pPr>
              <a:defRPr/>
            </a:pPr>
            <a:r>
              <a:rPr lang="fr-FR" dirty="0">
                <a:latin typeface="+mn-lt"/>
              </a:rPr>
              <a:t>Un système positionnel de base 10 avec un zéro :</a:t>
            </a:r>
            <a:br>
              <a:rPr lang="fr-FR" dirty="0"/>
            </a:br>
            <a:endParaRPr lang="fr-FR" dirty="0"/>
          </a:p>
          <a:p>
            <a:pPr>
              <a:defRPr/>
            </a:pPr>
            <a:r>
              <a:rPr lang="fr-FR" dirty="0">
                <a:latin typeface="+mn-lt"/>
              </a:rPr>
              <a:t>- </a:t>
            </a:r>
            <a:r>
              <a:rPr lang="fr-FR" b="1" dirty="0">
                <a:latin typeface="+mn-lt"/>
              </a:rPr>
              <a:t>Décimal</a:t>
            </a:r>
            <a:r>
              <a:rPr lang="fr-FR" dirty="0">
                <a:latin typeface="+mn-lt"/>
              </a:rPr>
              <a:t> : Les groupements sont réguliers et toujours effectués par paquets de 10.</a:t>
            </a:r>
            <a:endParaRPr lang="fr-FR" dirty="0"/>
          </a:p>
          <a:p>
            <a:pPr>
              <a:defRPr/>
            </a:pPr>
            <a:r>
              <a:rPr lang="fr-FR" dirty="0">
                <a:latin typeface="+mn-lt"/>
              </a:rPr>
              <a:t>- </a:t>
            </a:r>
            <a:r>
              <a:rPr lang="fr-FR" b="1" dirty="0">
                <a:latin typeface="+mn-lt"/>
              </a:rPr>
              <a:t>Positionnel</a:t>
            </a:r>
            <a:r>
              <a:rPr lang="fr-FR" dirty="0">
                <a:latin typeface="+mn-lt"/>
              </a:rPr>
              <a:t> : La place du chiffre dans l'écriture du nombre lui donne une signification différente.</a:t>
            </a:r>
            <a:endParaRPr lang="fr-FR" dirty="0"/>
          </a:p>
          <a:p>
            <a:pPr>
              <a:defRPr/>
            </a:pPr>
            <a:r>
              <a:rPr lang="fr-FR" dirty="0">
                <a:latin typeface="+mn-lt"/>
              </a:rPr>
              <a:t>Dans 237 ou dans 372, le chiffre 2 n'a pas la même valeur. Il ne représente pas le même nombre d'objets.</a:t>
            </a:r>
            <a:endParaRPr lang="fr-FR" dirty="0"/>
          </a:p>
          <a:p>
            <a:pPr>
              <a:defRPr/>
            </a:pPr>
            <a:r>
              <a:rPr lang="fr-FR" dirty="0">
                <a:latin typeface="+mn-lt"/>
              </a:rPr>
              <a:t>- </a:t>
            </a:r>
            <a:r>
              <a:rPr lang="fr-FR" b="1" dirty="0">
                <a:latin typeface="+mn-lt"/>
              </a:rPr>
              <a:t>Le rôle du zéro</a:t>
            </a:r>
            <a:r>
              <a:rPr lang="fr-FR" dirty="0">
                <a:latin typeface="+mn-lt"/>
              </a:rPr>
              <a:t> : Signifie l'absence de groupement d'un certain ordre. Dans 401, le zéro indique qu'il n'y a pas de paquets de 10 (en fait il y en a 40 paquets de 10 mais ils sont regroupés dans les 4 centaines).</a:t>
            </a:r>
            <a:endParaRPr lang="fr-FR" dirty="0"/>
          </a:p>
          <a:p>
            <a:pPr>
              <a:defRPr/>
            </a:pPr>
            <a:r>
              <a:rPr lang="fr-FR" b="1" dirty="0">
                <a:latin typeface="+mn-lt"/>
              </a:rPr>
              <a:t>- Le point de vue algorithmique</a:t>
            </a:r>
            <a:endParaRPr lang="fr-FR" dirty="0"/>
          </a:p>
          <a:p>
            <a:pPr>
              <a:defRPr/>
            </a:pPr>
            <a:r>
              <a:rPr lang="fr-FR" dirty="0">
                <a:latin typeface="+mn-lt"/>
              </a:rPr>
              <a:t>L'écriture chiffrée répond à un algorithme régulier.</a:t>
            </a:r>
            <a:endParaRPr lang="fr-FR" dirty="0"/>
          </a:p>
          <a:p>
            <a:pPr>
              <a:defRPr/>
            </a:pPr>
            <a:endParaRPr lang="fr-FR" dirty="0"/>
          </a:p>
        </p:txBody>
      </p:sp>
      <p:sp>
        <p:nvSpPr>
          <p:cNvPr id="64516" name="Espace réservé du numéro de diapositive 3">
            <a:extLst>
              <a:ext uri="{FF2B5EF4-FFF2-40B4-BE49-F238E27FC236}">
                <a16:creationId xmlns:a16="http://schemas.microsoft.com/office/drawing/2014/main" id="{A8032B39-F5A6-4011-8561-CCD68197A6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82527C9-6FA3-4838-B55A-77E068978922}" type="slidenum">
              <a:rPr lang="fr-FR" altLang="fr-FR"/>
              <a:pPr eaLnBrk="1" hangingPunct="1">
                <a:spcBef>
                  <a:spcPct val="0"/>
                </a:spcBef>
              </a:pPr>
              <a:t>31</a:t>
            </a:fld>
            <a:endParaRPr lang="fr-FR" alt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138" y="882650"/>
            <a:ext cx="5799137" cy="4351338"/>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5E293F5-8B45-4B3E-91FE-B24E5D0B77F4}" type="slidenum">
              <a:rPr lang="fr-FR" smtClean="0"/>
              <a:pPr/>
              <a:t>32</a:t>
            </a:fld>
            <a:endParaRPr lang="fr-FR" dirty="0"/>
          </a:p>
        </p:txBody>
      </p:sp>
    </p:spTree>
    <p:extLst>
      <p:ext uri="{BB962C8B-B14F-4D97-AF65-F5344CB8AC3E}">
        <p14:creationId xmlns:p14="http://schemas.microsoft.com/office/powerpoint/2010/main" val="1788769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138" y="882650"/>
            <a:ext cx="5799137" cy="4351338"/>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5E293F5-8B45-4B3E-91FE-B24E5D0B77F4}" type="slidenum">
              <a:rPr lang="fr-FR" smtClean="0"/>
              <a:pPr/>
              <a:t>33</a:t>
            </a:fld>
            <a:endParaRPr lang="fr-FR" dirty="0"/>
          </a:p>
        </p:txBody>
      </p:sp>
    </p:spTree>
    <p:extLst>
      <p:ext uri="{BB962C8B-B14F-4D97-AF65-F5344CB8AC3E}">
        <p14:creationId xmlns:p14="http://schemas.microsoft.com/office/powerpoint/2010/main" val="2744044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baseline="0" dirty="0"/>
              <a:t>1/ Donner du sens au nombre, c’est savoir dénombrer les objets d’une collection.</a:t>
            </a:r>
          </a:p>
          <a:p>
            <a:endParaRPr lang="fr-FR" baseline="0" dirty="0"/>
          </a:p>
          <a:p>
            <a:r>
              <a:rPr lang="fr-FR" b="1" baseline="0" dirty="0"/>
              <a:t>Faux</a:t>
            </a:r>
            <a:r>
              <a:rPr lang="fr-FR" baseline="0" dirty="0"/>
              <a:t> - </a:t>
            </a:r>
            <a:r>
              <a:rPr lang="fr-FR" sz="1200" b="0" i="0" u="none" strike="noStrike" kern="1200" baseline="0" dirty="0">
                <a:solidFill>
                  <a:schemeClr val="tx1"/>
                </a:solidFill>
                <a:latin typeface="+mn-lt"/>
                <a:ea typeface="+mn-ea"/>
                <a:cs typeface="+mn-cs"/>
              </a:rPr>
              <a:t>Il ne s’agit pas seulement de faire en sorte que les élèves connaissent la suite des nombres et sachent dénombrer des collections. Il est plus essentiel encore de les aider à prendre conscience de l’utilité des nombres, du pouvoir qu’ils donnent dans la maîtrise de certaines situations et la résolution de certains problèmes. L’aspect ordinal du nombre est parfois oublié. Le nombre peut aussi permettre d’indiquer, de comparer des positions. </a:t>
            </a:r>
            <a:r>
              <a:rPr lang="fr-FR" sz="1200" b="1" i="0" u="none" strike="noStrike" kern="1200" baseline="0" dirty="0">
                <a:solidFill>
                  <a:schemeClr val="tx1"/>
                </a:solidFill>
                <a:latin typeface="+mn-lt"/>
                <a:ea typeface="+mn-ea"/>
                <a:cs typeface="+mn-cs"/>
              </a:rPr>
              <a:t>Les nombres doivent donc devenir des outils efficaces pour résoudre des problèmes mais aussi pour contrôler une réponse et débattre de sa validité.</a:t>
            </a:r>
            <a:endParaRPr lang="fr-FR" b="1" baseline="0" dirty="0"/>
          </a:p>
          <a:p>
            <a:endParaRPr lang="fr-FR" baseline="0" dirty="0"/>
          </a:p>
          <a:p>
            <a:r>
              <a:rPr lang="fr-FR" b="1" dirty="0"/>
              <a:t>2/</a:t>
            </a:r>
            <a:r>
              <a:rPr lang="fr-FR" b="1" baseline="0" dirty="0"/>
              <a:t> Comprendre qu’un nombre peut-être pensé comme « un de plus » que son précédent joue un rôle important dans l’acquisition du concept de nombre.</a:t>
            </a:r>
          </a:p>
          <a:p>
            <a:endParaRPr lang="fr-FR" baseline="0" dirty="0"/>
          </a:p>
          <a:p>
            <a:r>
              <a:rPr lang="fr-FR" b="1" baseline="0" dirty="0"/>
              <a:t>Vrai</a:t>
            </a:r>
            <a:r>
              <a:rPr lang="fr-FR" baseline="0" dirty="0"/>
              <a:t> - Il s’agit d’une des propriété des nombres que les élèves doivent connaitre. Ce n’est néanmoins pas suffisant, les composantes langage, propriétés et techniques doivent être utilisées au service de la résolution de problème pour donner du sens et un besoin du nombre.</a:t>
            </a:r>
          </a:p>
          <a:p>
            <a:endParaRPr lang="fr-FR" baseline="0" dirty="0"/>
          </a:p>
          <a:p>
            <a:r>
              <a:rPr lang="fr-FR" b="1" baseline="0" dirty="0"/>
              <a:t>3/ Les chiffres vont de 0 à 9 et les nombres commencent à 10.</a:t>
            </a:r>
          </a:p>
          <a:p>
            <a:endParaRPr lang="fr-FR" baseline="0" dirty="0"/>
          </a:p>
          <a:p>
            <a:r>
              <a:rPr lang="fr-FR" sz="1200" b="1" i="0" u="none" strike="noStrike" kern="1200" baseline="0" dirty="0">
                <a:solidFill>
                  <a:schemeClr val="tx1"/>
                </a:solidFill>
                <a:latin typeface="+mn-lt"/>
                <a:ea typeface="+mn-ea"/>
                <a:cs typeface="+mn-cs"/>
              </a:rPr>
              <a:t>Faux</a:t>
            </a:r>
            <a:r>
              <a:rPr lang="fr-FR" sz="1200" b="0" i="0" u="none" strike="noStrike" kern="1200" baseline="0" dirty="0">
                <a:solidFill>
                  <a:schemeClr val="tx1"/>
                </a:solidFill>
                <a:latin typeface="+mn-lt"/>
                <a:ea typeface="+mn-ea"/>
                <a:cs typeface="+mn-cs"/>
              </a:rPr>
              <a:t> - Les nombres entiers servent à mesurer une quantité, à</a:t>
            </a:r>
          </a:p>
          <a:p>
            <a:r>
              <a:rPr lang="fr-FR" sz="1200" b="0" i="0" u="none" strike="noStrike" kern="1200" baseline="0" dirty="0">
                <a:solidFill>
                  <a:schemeClr val="tx1"/>
                </a:solidFill>
                <a:latin typeface="+mn-lt"/>
                <a:ea typeface="+mn-ea"/>
                <a:cs typeface="+mn-cs"/>
              </a:rPr>
              <a:t>indiquer une position dans une liste ordonnée, ils commencent à</a:t>
            </a:r>
          </a:p>
          <a:p>
            <a:r>
              <a:rPr lang="fr-FR" sz="1200" b="0" i="0" u="none" strike="noStrike" kern="1200" baseline="0" dirty="0">
                <a:solidFill>
                  <a:schemeClr val="tx1"/>
                </a:solidFill>
                <a:latin typeface="+mn-lt"/>
                <a:ea typeface="+mn-ea"/>
                <a:cs typeface="+mn-cs"/>
              </a:rPr>
              <a:t>0. Les chiffres sont des symboles qui permettent d’écrire les</a:t>
            </a:r>
          </a:p>
          <a:p>
            <a:r>
              <a:rPr lang="fr-FR" sz="1200" b="0" i="0" u="none" strike="noStrike" kern="1200" baseline="0" dirty="0">
                <a:solidFill>
                  <a:schemeClr val="tx1"/>
                </a:solidFill>
                <a:latin typeface="+mn-lt"/>
                <a:ea typeface="+mn-ea"/>
                <a:cs typeface="+mn-cs"/>
              </a:rPr>
              <a:t>nombres (autrement qu’en lettres). Notre numération écrite</a:t>
            </a:r>
          </a:p>
          <a:p>
            <a:r>
              <a:rPr lang="fr-FR" sz="1200" b="0" i="0" u="none" strike="noStrike" kern="1200" baseline="0" dirty="0">
                <a:solidFill>
                  <a:schemeClr val="tx1"/>
                </a:solidFill>
                <a:latin typeface="+mn-lt"/>
                <a:ea typeface="+mn-ea"/>
                <a:cs typeface="+mn-cs"/>
              </a:rPr>
              <a:t>utilise dix chiffres (0, 1, 2, 3, 4, 5, 6, 7, 8 et 9). Les nombres de 0</a:t>
            </a:r>
          </a:p>
          <a:p>
            <a:r>
              <a:rPr lang="fr-FR" sz="1200" b="0" i="0" u="none" strike="noStrike" kern="1200" baseline="0" dirty="0">
                <a:solidFill>
                  <a:schemeClr val="tx1"/>
                </a:solidFill>
                <a:latin typeface="+mn-lt"/>
                <a:ea typeface="+mn-ea"/>
                <a:cs typeface="+mn-cs"/>
              </a:rPr>
              <a:t>à 9 ne s’écrivent qu’avec un seul chiffre comme certains mots de</a:t>
            </a:r>
          </a:p>
          <a:p>
            <a:r>
              <a:rPr lang="fr-FR" sz="1200" b="0" i="0" u="none" strike="noStrike" kern="1200" baseline="0" dirty="0">
                <a:solidFill>
                  <a:schemeClr val="tx1"/>
                </a:solidFill>
                <a:latin typeface="+mn-lt"/>
                <a:ea typeface="+mn-ea"/>
                <a:cs typeface="+mn-cs"/>
              </a:rPr>
              <a:t>la langue française ne s’écrivent qu’avec une seule lettre (à, y) .</a:t>
            </a:r>
            <a:endParaRPr lang="fr-FR" baseline="0" dirty="0"/>
          </a:p>
          <a:p>
            <a:endParaRPr lang="fr-FR" baseline="0" dirty="0"/>
          </a:p>
          <a:p>
            <a:r>
              <a:rPr lang="fr-FR" b="1" dirty="0"/>
              <a:t>4/ Travailler sur une file</a:t>
            </a:r>
            <a:r>
              <a:rPr lang="fr-FR" b="1" baseline="0" dirty="0"/>
              <a:t> numérique à case ou une droite graduée revient au même.</a:t>
            </a:r>
          </a:p>
          <a:p>
            <a:endParaRPr lang="fr-FR" baseline="0" dirty="0"/>
          </a:p>
          <a:p>
            <a:r>
              <a:rPr lang="fr-FR" sz="1200" b="1" i="0" u="none" strike="noStrike" kern="1200" baseline="0" dirty="0">
                <a:solidFill>
                  <a:schemeClr val="tx1"/>
                </a:solidFill>
                <a:latin typeface="+mn-lt"/>
                <a:ea typeface="+mn-ea"/>
                <a:cs typeface="+mn-cs"/>
              </a:rPr>
              <a:t>Faux</a:t>
            </a:r>
            <a:r>
              <a:rPr lang="fr-FR" sz="1200" b="0" i="0" u="none" strike="noStrike" kern="1200" baseline="0" dirty="0">
                <a:solidFill>
                  <a:schemeClr val="tx1"/>
                </a:solidFill>
                <a:latin typeface="+mn-lt"/>
                <a:ea typeface="+mn-ea"/>
                <a:cs typeface="+mn-cs"/>
              </a:rPr>
              <a:t> - Le passage de la file numérique à la ligne graduée n’est pas un simple changement de support. Elle suppose de nouvelles prises de conscience : en particulier, l’utilisation d’une droite graduée</a:t>
            </a:r>
          </a:p>
          <a:p>
            <a:r>
              <a:rPr lang="fr-FR" sz="1200" b="0" i="0" u="none" strike="noStrike" kern="1200" baseline="0" dirty="0">
                <a:solidFill>
                  <a:schemeClr val="tx1"/>
                </a:solidFill>
                <a:latin typeface="+mn-lt"/>
                <a:ea typeface="+mn-ea"/>
                <a:cs typeface="+mn-cs"/>
              </a:rPr>
              <a:t>nécessite le choix d’une origine, d’une unité, elle permettra de placer plus tard des nombres non entiers, …</a:t>
            </a:r>
          </a:p>
          <a:p>
            <a:endParaRPr lang="fr-FR" sz="1200" b="0" i="0" u="none" strike="noStrike" kern="1200" baseline="0" dirty="0">
              <a:solidFill>
                <a:schemeClr val="tx1"/>
              </a:solidFill>
              <a:latin typeface="+mn-lt"/>
              <a:ea typeface="+mn-ea"/>
              <a:cs typeface="+mn-cs"/>
            </a:endParaRPr>
          </a:p>
          <a:p>
            <a:r>
              <a:rPr lang="fr-FR" sz="1200" b="1" i="0" u="none" strike="noStrike" kern="1200" baseline="0" dirty="0">
                <a:solidFill>
                  <a:schemeClr val="tx1"/>
                </a:solidFill>
                <a:latin typeface="+mn-lt"/>
                <a:ea typeface="+mn-ea"/>
                <a:cs typeface="+mn-cs"/>
              </a:rPr>
              <a:t>5/ Notre numération orale est de type positionnelle.</a:t>
            </a:r>
          </a:p>
          <a:p>
            <a:endParaRPr lang="fr-FR" sz="1200" b="0" i="0" u="none" strike="noStrike" kern="1200" baseline="0" dirty="0">
              <a:solidFill>
                <a:schemeClr val="tx1"/>
              </a:solidFill>
              <a:latin typeface="+mn-lt"/>
              <a:ea typeface="+mn-ea"/>
              <a:cs typeface="+mn-cs"/>
            </a:endParaRPr>
          </a:p>
          <a:p>
            <a:pPr algn="l" eaLnBrk="1" hangingPunct="1">
              <a:spcBef>
                <a:spcPct val="0"/>
              </a:spcBef>
              <a:buClrTx/>
              <a:buSzTx/>
              <a:buFontTx/>
              <a:buNone/>
            </a:pPr>
            <a:r>
              <a:rPr lang="fr-FR" altLang="fr-FR" sz="1200" b="1" dirty="0">
                <a:solidFill>
                  <a:srgbClr val="FF0000"/>
                </a:solidFill>
                <a:latin typeface="Arial" charset="0"/>
                <a:cs typeface="Arial" charset="0"/>
              </a:rPr>
              <a:t>Faux</a:t>
            </a:r>
            <a:r>
              <a:rPr lang="fr-FR" altLang="fr-FR" sz="1200" dirty="0">
                <a:solidFill>
                  <a:srgbClr val="FF0000"/>
                </a:solidFill>
                <a:latin typeface="Arial" charset="0"/>
                <a:cs typeface="Arial" charset="0"/>
              </a:rPr>
              <a:t> - </a:t>
            </a:r>
            <a:r>
              <a:rPr lang="fr-FR" altLang="fr-FR" sz="1200" dirty="0">
                <a:solidFill>
                  <a:schemeClr val="bg1"/>
                </a:solidFill>
                <a:latin typeface="Arial" charset="0"/>
                <a:cs typeface="Arial" charset="0"/>
              </a:rPr>
              <a:t>Notre numération orale n’est pas positionnelle. Elle est additive et multiplicative. Dix-sept désigne 10 + 7, quatre-vingts désigne 4 x 20, soixante-dix-neuf désigne 60 + 10 + 9, quatre-vingt-douze désigne 4 x 20 + 12, </a:t>
            </a:r>
            <a:r>
              <a:rPr lang="fr-FR" altLang="fr-FR" sz="1200" dirty="0" err="1">
                <a:solidFill>
                  <a:schemeClr val="bg1"/>
                </a:solidFill>
                <a:latin typeface="Arial" charset="0"/>
                <a:cs typeface="Arial" charset="0"/>
              </a:rPr>
              <a:t>etc</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3</a:t>
            </a:fld>
            <a:endParaRPr lang="fr-FR"/>
          </a:p>
        </p:txBody>
      </p:sp>
    </p:spTree>
    <p:extLst>
      <p:ext uri="{BB962C8B-B14F-4D97-AF65-F5344CB8AC3E}">
        <p14:creationId xmlns:p14="http://schemas.microsoft.com/office/powerpoint/2010/main" val="33772109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e l'image des diapositives 1">
            <a:extLst>
              <a:ext uri="{FF2B5EF4-FFF2-40B4-BE49-F238E27FC236}">
                <a16:creationId xmlns:a16="http://schemas.microsoft.com/office/drawing/2014/main" id="{FB0BA687-7C40-48B9-808B-9F7AA0C010CF}"/>
              </a:ext>
            </a:extLst>
          </p:cNvPr>
          <p:cNvSpPr>
            <a:spLocks noGrp="1" noRot="1" noChangeAspect="1" noTextEdit="1"/>
          </p:cNvSpPr>
          <p:nvPr>
            <p:ph type="sldImg"/>
          </p:nvPr>
        </p:nvSpPr>
        <p:spPr>
          <a:ln/>
        </p:spPr>
      </p:sp>
      <p:sp>
        <p:nvSpPr>
          <p:cNvPr id="65539" name="Espace réservé des commentaires 2">
            <a:extLst>
              <a:ext uri="{FF2B5EF4-FFF2-40B4-BE49-F238E27FC236}">
                <a16:creationId xmlns:a16="http://schemas.microsoft.com/office/drawing/2014/main" id="{8A0953A8-3BD2-4322-8D08-1C5DD74D7A7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latin typeface="Arial" panose="020B0604020202020204" pitchFamily="34" charset="0"/>
            </a:endParaRPr>
          </a:p>
        </p:txBody>
      </p:sp>
      <p:sp>
        <p:nvSpPr>
          <p:cNvPr id="65540" name="Espace réservé du numéro de diapositive 3">
            <a:extLst>
              <a:ext uri="{FF2B5EF4-FFF2-40B4-BE49-F238E27FC236}">
                <a16:creationId xmlns:a16="http://schemas.microsoft.com/office/drawing/2014/main" id="{8F881919-4F91-4528-875B-DBCB94F383B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1B9814CE-64CC-41DD-9618-A19C5F45E16A}" type="slidenum">
              <a:rPr lang="fr-FR" altLang="fr-FR"/>
              <a:pPr eaLnBrk="1" hangingPunct="1">
                <a:spcBef>
                  <a:spcPct val="0"/>
                </a:spcBef>
              </a:pPr>
              <a:t>34</a:t>
            </a:fld>
            <a:endParaRPr lang="fr-FR" alt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a:extLst>
              <a:ext uri="{FF2B5EF4-FFF2-40B4-BE49-F238E27FC236}">
                <a16:creationId xmlns:a16="http://schemas.microsoft.com/office/drawing/2014/main" id="{3F5D156E-E9AE-4E9C-99C5-0E452357AE1E}"/>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E657C496-06E2-4E18-996D-3C975E5A317A}"/>
              </a:ext>
            </a:extLst>
          </p:cNvPr>
          <p:cNvSpPr>
            <a:spLocks noGrp="1"/>
          </p:cNvSpPr>
          <p:nvPr>
            <p:ph type="body" idx="1"/>
          </p:nvPr>
        </p:nvSpPr>
        <p:spPr/>
        <p:txBody>
          <a:bodyPr/>
          <a:lstStyle/>
          <a:p>
            <a:pPr>
              <a:defRPr/>
            </a:pPr>
            <a:r>
              <a:rPr lang="fr-FR" dirty="0"/>
              <a:t>Voici des algorithmes réguliers  </a:t>
            </a:r>
          </a:p>
          <a:p>
            <a:pPr>
              <a:defRPr/>
            </a:pPr>
            <a:r>
              <a:rPr lang="fr-FR" b="1" dirty="0">
                <a:latin typeface="+mn-lt"/>
              </a:rPr>
              <a:t>Ce sont les activités de type </a:t>
            </a:r>
            <a:r>
              <a:rPr lang="fr-FR" b="1" u="sng" dirty="0">
                <a:latin typeface="+mn-lt"/>
              </a:rPr>
              <a:t>groupements et échanges </a:t>
            </a:r>
            <a:r>
              <a:rPr lang="fr-FR" b="1" dirty="0">
                <a:latin typeface="+mn-lt"/>
              </a:rPr>
              <a:t>qui permettent la compréhension de notre système de numération écrite en cycle 2.</a:t>
            </a:r>
            <a:r>
              <a:rPr lang="fr-FR" dirty="0"/>
              <a:t> </a:t>
            </a:r>
          </a:p>
          <a:p>
            <a:pPr>
              <a:defRPr/>
            </a:pPr>
            <a:r>
              <a:rPr lang="fr-FR" dirty="0"/>
              <a:t>Sur la diapo, exemples d’algorithmes réguliers. </a:t>
            </a:r>
          </a:p>
        </p:txBody>
      </p:sp>
      <p:sp>
        <p:nvSpPr>
          <p:cNvPr id="66564" name="Espace réservé du numéro de diapositive 3">
            <a:extLst>
              <a:ext uri="{FF2B5EF4-FFF2-40B4-BE49-F238E27FC236}">
                <a16:creationId xmlns:a16="http://schemas.microsoft.com/office/drawing/2014/main" id="{C3C187F5-0215-4CFC-B89E-423AA37736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43FF669-C5D3-4AE4-A046-C788EF42F768}" type="slidenum">
              <a:rPr lang="fr-FR" altLang="fr-FR"/>
              <a:pPr eaLnBrk="1" hangingPunct="1">
                <a:spcBef>
                  <a:spcPct val="0"/>
                </a:spcBef>
              </a:pPr>
              <a:t>35</a:t>
            </a:fld>
            <a:endParaRPr lang="fr-FR" alt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a:extLst>
              <a:ext uri="{FF2B5EF4-FFF2-40B4-BE49-F238E27FC236}">
                <a16:creationId xmlns:a16="http://schemas.microsoft.com/office/drawing/2014/main" id="{1D81BFD3-291E-453B-83D4-EF3BFB4A1A34}"/>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4326BC39-91FF-466C-AF0E-24D0E2EF52B1}"/>
              </a:ext>
            </a:extLst>
          </p:cNvPr>
          <p:cNvSpPr>
            <a:spLocks noGrp="1"/>
          </p:cNvSpPr>
          <p:nvPr>
            <p:ph type="body" idx="1"/>
          </p:nvPr>
        </p:nvSpPr>
        <p:spPr/>
        <p:txBody>
          <a:bodyPr/>
          <a:lstStyle/>
          <a:p>
            <a:pPr>
              <a:defRPr/>
            </a:pPr>
            <a:r>
              <a:rPr lang="fr-FR" b="1" dirty="0">
                <a:solidFill>
                  <a:srgbClr val="00B050"/>
                </a:solidFill>
                <a:latin typeface="+mn-lt"/>
              </a:rPr>
              <a:t>Réponse Quizz Question 5/</a:t>
            </a:r>
          </a:p>
          <a:p>
            <a:pPr>
              <a:defRPr/>
            </a:pPr>
            <a:endParaRPr lang="fr-FR" dirty="0">
              <a:latin typeface="+mn-lt"/>
            </a:endParaRPr>
          </a:p>
          <a:p>
            <a:pPr>
              <a:defRPr/>
            </a:pPr>
            <a:r>
              <a:rPr lang="fr-FR" dirty="0">
                <a:latin typeface="+mn-lt"/>
              </a:rPr>
              <a:t>Il n'est pas en correspondance avec notre système écrit… ce qui crée un obstacle pour les élèves.</a:t>
            </a:r>
            <a:endParaRPr lang="fr-FR" dirty="0"/>
          </a:p>
          <a:p>
            <a:pPr>
              <a:defRPr/>
            </a:pPr>
            <a:r>
              <a:rPr lang="fr-FR" dirty="0">
                <a:latin typeface="+mn-lt"/>
              </a:rPr>
              <a:t>(En Chine, par exemple, les systèmes correspondent exactement comme chez les Shadocks).</a:t>
            </a:r>
            <a:endParaRPr lang="fr-FR" dirty="0"/>
          </a:p>
          <a:p>
            <a:pPr>
              <a:defRPr/>
            </a:pPr>
            <a:r>
              <a:rPr lang="fr-FR" dirty="0">
                <a:latin typeface="+mn-lt"/>
              </a:rPr>
              <a:t>Il utilise un certain nombre de mots, qui, combinés entre eux, permettent d'oraliser la totalité des nombres entiers. </a:t>
            </a:r>
            <a:r>
              <a:rPr lang="fr-FR" i="1" u="sng" dirty="0">
                <a:latin typeface="+mn-lt"/>
              </a:rPr>
              <a:t>Les règles sont plus complexes et nombreuses que pour la numération écrite</a:t>
            </a:r>
            <a:r>
              <a:rPr lang="fr-FR" u="sng" dirty="0">
                <a:latin typeface="+mn-lt"/>
              </a:rPr>
              <a:t> </a:t>
            </a:r>
            <a:r>
              <a:rPr lang="fr-FR" b="1" u="sng" dirty="0">
                <a:solidFill>
                  <a:srgbClr val="FF0000"/>
                </a:solidFill>
                <a:latin typeface="+mn-lt"/>
              </a:rPr>
              <a:t>dont l'algorithme est régulier</a:t>
            </a:r>
            <a:r>
              <a:rPr lang="fr-FR" dirty="0">
                <a:latin typeface="+mn-lt"/>
              </a:rPr>
              <a:t> : les cachotiers, petite et grande comptine…</a:t>
            </a:r>
            <a:endParaRPr lang="fr-FR" dirty="0"/>
          </a:p>
          <a:p>
            <a:pPr>
              <a:defRPr/>
            </a:pPr>
            <a:r>
              <a:rPr lang="fr-FR" dirty="0">
                <a:latin typeface="+mn-lt"/>
              </a:rPr>
              <a:t>- </a:t>
            </a:r>
            <a:r>
              <a:rPr lang="fr-FR" u="sng" dirty="0">
                <a:latin typeface="+mn-lt"/>
              </a:rPr>
              <a:t>Première irrégularité</a:t>
            </a:r>
            <a:r>
              <a:rPr lang="fr-FR" dirty="0">
                <a:latin typeface="+mn-lt"/>
              </a:rPr>
              <a:t> : </a:t>
            </a:r>
            <a:r>
              <a:rPr lang="fr-FR" b="1" dirty="0">
                <a:latin typeface="+mn-lt"/>
              </a:rPr>
              <a:t>les mots nombres de onze à seize, les cachotiers</a:t>
            </a:r>
            <a:r>
              <a:rPr lang="fr-FR" dirty="0">
                <a:latin typeface="+mn-lt"/>
              </a:rPr>
              <a:t>.</a:t>
            </a:r>
            <a:endParaRPr lang="fr-FR" dirty="0"/>
          </a:p>
          <a:p>
            <a:pPr>
              <a:defRPr/>
            </a:pPr>
            <a:r>
              <a:rPr lang="fr-FR" dirty="0">
                <a:latin typeface="+mn-lt"/>
              </a:rPr>
              <a:t>Nous pourrions lire dix-un, </a:t>
            </a:r>
            <a:r>
              <a:rPr lang="fr-FR" dirty="0" err="1">
                <a:latin typeface="+mn-lt"/>
              </a:rPr>
              <a:t>dix-deux</a:t>
            </a:r>
            <a:r>
              <a:rPr lang="fr-FR" dirty="0">
                <a:latin typeface="+mn-lt"/>
              </a:rPr>
              <a:t>, dix-trois… qui exprime bien le fait qu'on trouve un paquet de 10. L'utilisation de 11 à 16 d'une seul mot-nombre complique la compréhension du système écrit.</a:t>
            </a:r>
            <a:endParaRPr lang="fr-FR" dirty="0"/>
          </a:p>
          <a:p>
            <a:pPr>
              <a:defRPr/>
            </a:pPr>
            <a:r>
              <a:rPr lang="fr-FR" dirty="0">
                <a:latin typeface="+mn-lt"/>
              </a:rPr>
              <a:t>- </a:t>
            </a:r>
            <a:r>
              <a:rPr lang="fr-FR" u="sng" dirty="0">
                <a:latin typeface="+mn-lt"/>
              </a:rPr>
              <a:t>Seconde irrégularité </a:t>
            </a:r>
            <a:r>
              <a:rPr lang="fr-FR" dirty="0">
                <a:latin typeface="+mn-lt"/>
              </a:rPr>
              <a:t>: </a:t>
            </a:r>
            <a:r>
              <a:rPr lang="fr-FR" b="1" dirty="0">
                <a:latin typeface="+mn-lt"/>
              </a:rPr>
              <a:t>le nom des dizaines, petite et grande comptine</a:t>
            </a:r>
            <a:r>
              <a:rPr lang="fr-FR" dirty="0">
                <a:latin typeface="+mn-lt"/>
              </a:rPr>
              <a:t>.</a:t>
            </a:r>
            <a:endParaRPr lang="fr-FR" dirty="0"/>
          </a:p>
          <a:p>
            <a:pPr>
              <a:defRPr/>
            </a:pPr>
            <a:r>
              <a:rPr lang="fr-FR" dirty="0">
                <a:latin typeface="+mn-lt"/>
              </a:rPr>
              <a:t>Le trois premiers groupements successifs par 10 sont nommée 10, 100, 1000. Le lecture est aisée pour les groupement de 100, 1000 : 2 cents, 3 mille…</a:t>
            </a:r>
            <a:endParaRPr lang="fr-FR" dirty="0"/>
          </a:p>
          <a:p>
            <a:pPr>
              <a:defRPr/>
            </a:pPr>
            <a:r>
              <a:rPr lang="fr-FR" dirty="0">
                <a:latin typeface="+mn-lt"/>
              </a:rPr>
              <a:t>Mais ne fonctionne pas sur les paquets de 10 : 2 dix, 3 dix…</a:t>
            </a:r>
            <a:endParaRPr lang="fr-FR" dirty="0"/>
          </a:p>
          <a:p>
            <a:pPr>
              <a:defRPr/>
            </a:pPr>
            <a:r>
              <a:rPr lang="fr-FR" dirty="0">
                <a:latin typeface="+mn-lt"/>
              </a:rPr>
              <a:t>A cela se rajoute la complexité de 70, 80, 90. Qui pourraient se nommer septante, octante, nonante comme dans d'autres pays francophones.</a:t>
            </a:r>
            <a:endParaRPr lang="fr-FR" dirty="0"/>
          </a:p>
          <a:p>
            <a:pPr>
              <a:defRPr/>
            </a:pPr>
            <a:r>
              <a:rPr lang="fr-FR" dirty="0">
                <a:latin typeface="+mn-lt"/>
              </a:rPr>
              <a:t>Pour 70, l'élève entend soixante. Pour 80, il entend quatre / vingt. </a:t>
            </a:r>
            <a:endParaRPr lang="fr-FR" dirty="0"/>
          </a:p>
          <a:p>
            <a:pPr>
              <a:defRPr/>
            </a:pPr>
            <a:r>
              <a:rPr lang="fr-FR" dirty="0">
                <a:latin typeface="+mn-lt"/>
              </a:rPr>
              <a:t>Ces irrégularités sont sources de difficultés pour les enfants </a:t>
            </a:r>
            <a:r>
              <a:rPr lang="fr-FR" dirty="0" err="1">
                <a:latin typeface="+mn-lt"/>
              </a:rPr>
              <a:t>dys</a:t>
            </a:r>
            <a:r>
              <a:rPr lang="fr-FR" dirty="0">
                <a:latin typeface="+mn-lt"/>
              </a:rPr>
              <a:t>.</a:t>
            </a:r>
            <a:endParaRPr lang="fr-FR" dirty="0"/>
          </a:p>
          <a:p>
            <a:pPr>
              <a:defRPr/>
            </a:pPr>
            <a:r>
              <a:rPr lang="fr-FR" dirty="0"/>
              <a:t>→ </a:t>
            </a:r>
            <a:r>
              <a:rPr lang="fr-FR" dirty="0">
                <a:latin typeface="+mn-lt"/>
              </a:rPr>
              <a:t>Au cycle 2, l'explicitation de ces irrégularités est nécessaire : les cachotiers, petite et grande comptine.</a:t>
            </a:r>
            <a:r>
              <a:rPr lang="fr-FR" dirty="0"/>
              <a:t> </a:t>
            </a:r>
          </a:p>
        </p:txBody>
      </p:sp>
      <p:sp>
        <p:nvSpPr>
          <p:cNvPr id="67588" name="Espace réservé du numéro de diapositive 3">
            <a:extLst>
              <a:ext uri="{FF2B5EF4-FFF2-40B4-BE49-F238E27FC236}">
                <a16:creationId xmlns:a16="http://schemas.microsoft.com/office/drawing/2014/main" id="{DF7449A8-3508-4925-BE29-4410685DC4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B972E7B-C960-481A-9C0F-9C0B7EFE3D81}" type="slidenum">
              <a:rPr lang="fr-FR" altLang="fr-FR"/>
              <a:pPr eaLnBrk="1" hangingPunct="1">
                <a:spcBef>
                  <a:spcPct val="0"/>
                </a:spcBef>
              </a:pPr>
              <a:t>36</a:t>
            </a:fld>
            <a:endParaRPr lang="fr-FR" alt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138" y="882650"/>
            <a:ext cx="5799137" cy="4351338"/>
          </a:xfrm>
        </p:spPr>
      </p:sp>
      <p:sp>
        <p:nvSpPr>
          <p:cNvPr id="3" name="Espace réservé des commentaires 2"/>
          <p:cNvSpPr>
            <a:spLocks noGrp="1"/>
          </p:cNvSpPr>
          <p:nvPr>
            <p:ph type="body" idx="1"/>
          </p:nvPr>
        </p:nvSpPr>
        <p:spPr/>
        <p:txBody>
          <a:bodyPr/>
          <a:lstStyle/>
          <a:p>
            <a:r>
              <a:rPr lang="fr-FR" sz="1600" dirty="0"/>
              <a:t>En France, c’est maintenant que cela se complique !</a:t>
            </a:r>
          </a:p>
        </p:txBody>
      </p:sp>
      <p:sp>
        <p:nvSpPr>
          <p:cNvPr id="4" name="Espace réservé du numéro de diapositive 3"/>
          <p:cNvSpPr>
            <a:spLocks noGrp="1"/>
          </p:cNvSpPr>
          <p:nvPr>
            <p:ph type="sldNum" sz="quarter" idx="10"/>
          </p:nvPr>
        </p:nvSpPr>
        <p:spPr/>
        <p:txBody>
          <a:bodyPr/>
          <a:lstStyle/>
          <a:p>
            <a:fld id="{B6265F40-622A-0248-8EB1-6212A66D2507}" type="slidenum">
              <a:rPr lang="fr-FR" smtClean="0"/>
              <a:t>37</a:t>
            </a:fld>
            <a:endParaRPr lang="fr-FR"/>
          </a:p>
        </p:txBody>
      </p:sp>
    </p:spTree>
    <p:extLst>
      <p:ext uri="{BB962C8B-B14F-4D97-AF65-F5344CB8AC3E}">
        <p14:creationId xmlns:p14="http://schemas.microsoft.com/office/powerpoint/2010/main" val="148401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a:extLst>
              <a:ext uri="{FF2B5EF4-FFF2-40B4-BE49-F238E27FC236}">
                <a16:creationId xmlns:a16="http://schemas.microsoft.com/office/drawing/2014/main" id="{98A1F820-89D9-4E0B-A1EE-0BB447988699}"/>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2849D7B7-2F08-47BF-8893-C48C6BED7AEB}"/>
              </a:ext>
            </a:extLst>
          </p:cNvPr>
          <p:cNvSpPr>
            <a:spLocks noGrp="1"/>
          </p:cNvSpPr>
          <p:nvPr>
            <p:ph type="body" idx="1"/>
          </p:nvPr>
        </p:nvSpPr>
        <p:spPr/>
        <p:txBody>
          <a:bodyPr/>
          <a:lstStyle/>
          <a:p>
            <a:pPr>
              <a:defRPr/>
            </a:pPr>
            <a:r>
              <a:rPr lang="fr-FR" dirty="0"/>
              <a:t>En français, comme en anglais, </a:t>
            </a:r>
            <a:r>
              <a:rPr lang="fr-FR" dirty="0">
                <a:latin typeface="+mn-lt"/>
              </a:rPr>
              <a:t>le système de numération orale n'est pas en correspondance avec notre système écrit… ce qui créé un obstacle important pour les élèves (En Chine, par exemple, les système correspondent exactement comme chez les Shadocks).</a:t>
            </a:r>
          </a:p>
          <a:p>
            <a:pPr>
              <a:defRPr/>
            </a:pPr>
            <a:r>
              <a:rPr lang="fr-FR" b="1" dirty="0">
                <a:latin typeface="+mn-lt"/>
              </a:rPr>
              <a:t>Aux USA, c’est la numération anglo-saxonne</a:t>
            </a:r>
            <a:r>
              <a:rPr lang="fr-FR" dirty="0">
                <a:latin typeface="+mn-lt"/>
              </a:rPr>
              <a:t>. </a:t>
            </a:r>
            <a:endParaRPr lang="fr-FR" dirty="0"/>
          </a:p>
          <a:p>
            <a:pPr>
              <a:defRPr/>
            </a:pPr>
            <a:r>
              <a:rPr lang="fr-FR" dirty="0"/>
              <a:t>En ordonnées, les pourcentages d’acquisition de la chaîne verbale. </a:t>
            </a:r>
          </a:p>
        </p:txBody>
      </p:sp>
      <p:sp>
        <p:nvSpPr>
          <p:cNvPr id="68612" name="Espace réservé du numéro de diapositive 3">
            <a:extLst>
              <a:ext uri="{FF2B5EF4-FFF2-40B4-BE49-F238E27FC236}">
                <a16:creationId xmlns:a16="http://schemas.microsoft.com/office/drawing/2014/main" id="{30793FBE-94E5-4EBC-BB55-DABBDF6C7E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BDB7C2B-F56B-4614-9BBE-C88ED60C25B8}" type="slidenum">
              <a:rPr lang="fr-FR" altLang="fr-FR"/>
              <a:pPr eaLnBrk="1" hangingPunct="1">
                <a:spcBef>
                  <a:spcPct val="0"/>
                </a:spcBef>
              </a:pPr>
              <a:t>38</a:t>
            </a:fld>
            <a:endParaRPr lang="fr-FR" alt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138" y="882650"/>
            <a:ext cx="5799137" cy="4351338"/>
          </a:xfrm>
        </p:spPr>
      </p:sp>
      <p:sp>
        <p:nvSpPr>
          <p:cNvPr id="3" name="Espace réservé des commentaires 2"/>
          <p:cNvSpPr>
            <a:spLocks noGrp="1"/>
          </p:cNvSpPr>
          <p:nvPr>
            <p:ph type="body" idx="1"/>
          </p:nvPr>
        </p:nvSpPr>
        <p:spPr/>
        <p:txBody>
          <a:bodyPr/>
          <a:lstStyle/>
          <a:p>
            <a:pPr algn="l"/>
            <a:r>
              <a:rPr lang="fr-FR" sz="2400" dirty="0"/>
              <a:t>Dans les mots </a:t>
            </a:r>
            <a:r>
              <a:rPr lang="fr-FR" sz="2400" i="1" dirty="0"/>
              <a:t>trente, quarante,</a:t>
            </a:r>
            <a:r>
              <a:rPr lang="fr-FR" sz="2400" i="1" baseline="0" dirty="0"/>
              <a:t> cinquante, soixante</a:t>
            </a:r>
            <a:r>
              <a:rPr lang="fr-FR" sz="2400" baseline="0" dirty="0"/>
              <a:t>, l’analogie des mots est assez bien conservée pour faire sentir qu’on parle de </a:t>
            </a:r>
            <a:r>
              <a:rPr lang="fr-FR" sz="2400" i="1" baseline="0" dirty="0"/>
              <a:t>trois, quatre, cinq et six dizaines </a:t>
            </a:r>
            <a:r>
              <a:rPr lang="fr-FR" sz="2400" baseline="0" dirty="0"/>
              <a:t>: mais dans les mots </a:t>
            </a:r>
            <a:r>
              <a:rPr lang="fr-FR" sz="2400" i="1" baseline="0" dirty="0"/>
              <a:t>quatre-vingt </a:t>
            </a:r>
            <a:r>
              <a:rPr lang="fr-FR" sz="2400" baseline="0" dirty="0"/>
              <a:t>le nombre de dizaines dont on parle n’est plus du tout marqué par l’analogie des mots. : on croirait que ce sont deux langues différentes : que dans l’une on procède par </a:t>
            </a:r>
            <a:r>
              <a:rPr lang="fr-FR" sz="2400" i="1" baseline="0" dirty="0"/>
              <a:t>dizaines </a:t>
            </a:r>
            <a:r>
              <a:rPr lang="fr-FR" sz="2400" baseline="0" dirty="0"/>
              <a:t>et dans l’autre par </a:t>
            </a:r>
            <a:r>
              <a:rPr lang="fr-FR" sz="2400" i="1" baseline="0" dirty="0"/>
              <a:t>vingtaines.</a:t>
            </a:r>
            <a:endParaRPr lang="fr-FR" sz="2400" i="1" dirty="0"/>
          </a:p>
        </p:txBody>
      </p:sp>
      <p:sp>
        <p:nvSpPr>
          <p:cNvPr id="4" name="Espace réservé du numéro de diapositive 3"/>
          <p:cNvSpPr>
            <a:spLocks noGrp="1"/>
          </p:cNvSpPr>
          <p:nvPr>
            <p:ph type="sldNum" sz="quarter" idx="10"/>
          </p:nvPr>
        </p:nvSpPr>
        <p:spPr/>
        <p:txBody>
          <a:bodyPr/>
          <a:lstStyle/>
          <a:p>
            <a:fld id="{B6265F40-622A-0248-8EB1-6212A66D2507}" type="slidenum">
              <a:rPr lang="fr-FR" smtClean="0"/>
              <a:t>39</a:t>
            </a:fld>
            <a:endParaRPr lang="fr-FR"/>
          </a:p>
        </p:txBody>
      </p:sp>
    </p:spTree>
    <p:extLst>
      <p:ext uri="{BB962C8B-B14F-4D97-AF65-F5344CB8AC3E}">
        <p14:creationId xmlns:p14="http://schemas.microsoft.com/office/powerpoint/2010/main" val="1579100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138" y="882650"/>
            <a:ext cx="5799137" cy="4351338"/>
          </a:xfrm>
        </p:spPr>
      </p:sp>
      <p:sp>
        <p:nvSpPr>
          <p:cNvPr id="3" name="Espace réservé des commentaires 2"/>
          <p:cNvSpPr>
            <a:spLocks noGrp="1"/>
          </p:cNvSpPr>
          <p:nvPr>
            <p:ph type="body" idx="1"/>
          </p:nvPr>
        </p:nvSpPr>
        <p:spPr/>
        <p:txBody>
          <a:bodyPr/>
          <a:lstStyle/>
          <a:p>
            <a:endParaRPr lang="fr-FR" dirty="0"/>
          </a:p>
          <a:p>
            <a:r>
              <a:rPr lang="fr-FR" dirty="0"/>
              <a:t>La numération </a:t>
            </a:r>
            <a:r>
              <a:rPr lang="fr-FR" i="1" dirty="0"/>
              <a:t>orale</a:t>
            </a:r>
            <a:r>
              <a:rPr lang="fr-FR" dirty="0"/>
              <a:t> n’est donc</a:t>
            </a:r>
            <a:r>
              <a:rPr lang="fr-FR" baseline="0" dirty="0"/>
              <a:t> pas une numération à base dix comme la numération écrite mais une numération </a:t>
            </a:r>
            <a:r>
              <a:rPr lang="fr-FR" i="1" baseline="0" dirty="0"/>
              <a:t>mixte</a:t>
            </a:r>
            <a:r>
              <a:rPr lang="fr-FR" baseline="0" dirty="0"/>
              <a:t> de base </a:t>
            </a:r>
            <a:r>
              <a:rPr lang="fr-FR" i="1" baseline="0" dirty="0"/>
              <a:t>dix et vingt.</a:t>
            </a:r>
            <a:endParaRPr lang="fr-FR" i="1" dirty="0"/>
          </a:p>
          <a:p>
            <a:endParaRPr lang="fr-FR" dirty="0"/>
          </a:p>
        </p:txBody>
      </p:sp>
      <p:sp>
        <p:nvSpPr>
          <p:cNvPr id="4" name="Espace réservé du numéro de diapositive 3"/>
          <p:cNvSpPr>
            <a:spLocks noGrp="1"/>
          </p:cNvSpPr>
          <p:nvPr>
            <p:ph type="sldNum" sz="quarter" idx="10"/>
          </p:nvPr>
        </p:nvSpPr>
        <p:spPr/>
        <p:txBody>
          <a:bodyPr/>
          <a:lstStyle/>
          <a:p>
            <a:fld id="{B6265F40-622A-0248-8EB1-6212A66D2507}" type="slidenum">
              <a:rPr lang="fr-FR" smtClean="0"/>
              <a:t>40</a:t>
            </a:fld>
            <a:endParaRPr lang="fr-FR"/>
          </a:p>
        </p:txBody>
      </p:sp>
    </p:spTree>
    <p:extLst>
      <p:ext uri="{BB962C8B-B14F-4D97-AF65-F5344CB8AC3E}">
        <p14:creationId xmlns:p14="http://schemas.microsoft.com/office/powerpoint/2010/main" val="1798398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Espace réservé de l'image des diapositives 1">
            <a:extLst>
              <a:ext uri="{FF2B5EF4-FFF2-40B4-BE49-F238E27FC236}">
                <a16:creationId xmlns:a16="http://schemas.microsoft.com/office/drawing/2014/main" id="{D37D5EA3-D1A0-4942-B86A-A2B94D4E9C57}"/>
              </a:ext>
            </a:extLst>
          </p:cNvPr>
          <p:cNvSpPr>
            <a:spLocks noGrp="1" noRot="1" noChangeAspect="1" noTextEdit="1"/>
          </p:cNvSpPr>
          <p:nvPr>
            <p:ph type="sldImg"/>
          </p:nvPr>
        </p:nvSpPr>
        <p:spPr>
          <a:ln/>
        </p:spPr>
      </p:sp>
      <p:sp>
        <p:nvSpPr>
          <p:cNvPr id="69635" name="Espace réservé des commentaires 2">
            <a:extLst>
              <a:ext uri="{FF2B5EF4-FFF2-40B4-BE49-F238E27FC236}">
                <a16:creationId xmlns:a16="http://schemas.microsoft.com/office/drawing/2014/main" id="{46E52A30-85D0-4D97-BB16-A9DC1E7131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a:latin typeface="Arial" panose="020B0604020202020204" pitchFamily="34" charset="0"/>
              </a:rPr>
              <a:t>Travail explicite sur les cachotiers en cycle 2.</a:t>
            </a:r>
          </a:p>
        </p:txBody>
      </p:sp>
      <p:sp>
        <p:nvSpPr>
          <p:cNvPr id="69636" name="Espace réservé du numéro de diapositive 3">
            <a:extLst>
              <a:ext uri="{FF2B5EF4-FFF2-40B4-BE49-F238E27FC236}">
                <a16:creationId xmlns:a16="http://schemas.microsoft.com/office/drawing/2014/main" id="{430953C9-36FF-4EA4-9A7F-FD09B8A02A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A8B67AF-0055-43D8-80F7-612FE8F72D38}" type="slidenum">
              <a:rPr lang="fr-FR" altLang="fr-FR"/>
              <a:pPr eaLnBrk="1" hangingPunct="1">
                <a:spcBef>
                  <a:spcPct val="0"/>
                </a:spcBef>
              </a:pPr>
              <a:t>41</a:t>
            </a:fld>
            <a:endParaRPr lang="fr-FR" alt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a:extLst>
              <a:ext uri="{FF2B5EF4-FFF2-40B4-BE49-F238E27FC236}">
                <a16:creationId xmlns:a16="http://schemas.microsoft.com/office/drawing/2014/main" id="{AF733433-F41D-4230-A50A-757F6169C072}"/>
              </a:ext>
            </a:extLst>
          </p:cNvPr>
          <p:cNvSpPr>
            <a:spLocks noGrp="1" noRot="1" noChangeAspect="1" noTextEdit="1"/>
          </p:cNvSpPr>
          <p:nvPr>
            <p:ph type="sldImg"/>
          </p:nvPr>
        </p:nvSpPr>
        <p:spPr>
          <a:ln/>
        </p:spPr>
      </p:sp>
      <p:sp>
        <p:nvSpPr>
          <p:cNvPr id="70659" name="Espace réservé des commentaires 2">
            <a:extLst>
              <a:ext uri="{FF2B5EF4-FFF2-40B4-BE49-F238E27FC236}">
                <a16:creationId xmlns:a16="http://schemas.microsoft.com/office/drawing/2014/main" id="{EBAC537C-029E-4DCE-9D06-ACFBDDD54A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a:latin typeface="Arial" panose="020B0604020202020204" pitchFamily="34" charset="0"/>
              </a:rPr>
              <a:t>Travail explicite de la petite et la grande comptine en cycle 2. </a:t>
            </a:r>
          </a:p>
          <a:p>
            <a:r>
              <a:rPr lang="fr-FR" altLang="fr-FR">
                <a:latin typeface="Arial" panose="020B0604020202020204" pitchFamily="34" charset="0"/>
              </a:rPr>
              <a:t>Et oralement en cycle 1, apprentissage des deux comptines par les élèves.</a:t>
            </a:r>
          </a:p>
        </p:txBody>
      </p:sp>
      <p:sp>
        <p:nvSpPr>
          <p:cNvPr id="70660" name="Espace réservé du numéro de diapositive 3">
            <a:extLst>
              <a:ext uri="{FF2B5EF4-FFF2-40B4-BE49-F238E27FC236}">
                <a16:creationId xmlns:a16="http://schemas.microsoft.com/office/drawing/2014/main" id="{8B77956E-D44D-4354-90B8-91ED390DD2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A3F188F-76B7-4D0D-8D57-11101E13A098}" type="slidenum">
              <a:rPr lang="fr-FR" altLang="fr-FR"/>
              <a:pPr eaLnBrk="1" hangingPunct="1">
                <a:spcBef>
                  <a:spcPct val="0"/>
                </a:spcBef>
              </a:pPr>
              <a:t>42</a:t>
            </a:fld>
            <a:endParaRPr lang="fr-FR" alt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a:extLst>
              <a:ext uri="{FF2B5EF4-FFF2-40B4-BE49-F238E27FC236}">
                <a16:creationId xmlns:a16="http://schemas.microsoft.com/office/drawing/2014/main" id="{2576AEAC-43F3-41F1-865C-1E364729BA3C}"/>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534A42FB-BE67-42CA-AE1C-F6649BC76F91}"/>
              </a:ext>
            </a:extLst>
          </p:cNvPr>
          <p:cNvSpPr>
            <a:spLocks noGrp="1"/>
          </p:cNvSpPr>
          <p:nvPr>
            <p:ph type="body" idx="1"/>
          </p:nvPr>
        </p:nvSpPr>
        <p:spPr/>
        <p:txBody>
          <a:bodyPr/>
          <a:lstStyle/>
          <a:p>
            <a:pPr eaLnBrk="1" fontAlgn="auto" hangingPunct="1">
              <a:spcBef>
                <a:spcPts val="0"/>
              </a:spcBef>
              <a:spcAft>
                <a:spcPts val="0"/>
              </a:spcAft>
              <a:defRPr/>
            </a:pPr>
            <a:r>
              <a:rPr lang="fr-FR" b="1" dirty="0">
                <a:solidFill>
                  <a:srgbClr val="00B050"/>
                </a:solidFill>
                <a:latin typeface="+mn-lt"/>
              </a:rPr>
              <a:t>Réponse Quizz Question 4/</a:t>
            </a:r>
          </a:p>
          <a:p>
            <a:pPr>
              <a:defRPr/>
            </a:pPr>
            <a:endParaRPr lang="fr-FR" dirty="0">
              <a:latin typeface="+mn-lt"/>
            </a:endParaRPr>
          </a:p>
          <a:p>
            <a:pPr>
              <a:defRPr/>
            </a:pPr>
            <a:r>
              <a:rPr lang="fr-FR" dirty="0">
                <a:latin typeface="+mn-lt"/>
              </a:rPr>
              <a:t>Des chercheurs en 2008 ont montré que vers 6/8 ans, la variabilité de l'effet de distance entre les nombres au cours des comparaisons numériques prédit la réussite scolaire ultérieure en mathématiques. Cette compréhension joue un rôle majeur dans la bonne compréhension des codes symboliques (nombres et espace sont associés dans la même zone cérébrale).</a:t>
            </a:r>
            <a:endParaRPr lang="fr-FR" dirty="0"/>
          </a:p>
          <a:p>
            <a:pPr>
              <a:defRPr/>
            </a:pPr>
            <a:br>
              <a:rPr lang="fr-FR" dirty="0"/>
            </a:br>
            <a:r>
              <a:rPr lang="fr-FR" dirty="0">
                <a:latin typeface="+mn-lt"/>
              </a:rPr>
              <a:t>Ce que l'élève doit savoir : </a:t>
            </a:r>
            <a:endParaRPr lang="fr-FR" dirty="0"/>
          </a:p>
          <a:p>
            <a:pPr>
              <a:defRPr/>
            </a:pPr>
            <a:r>
              <a:rPr lang="fr-FR" dirty="0">
                <a:latin typeface="+mn-lt"/>
              </a:rPr>
              <a:t>- les nombres forment une ligne orientée de la gauche vers la droite </a:t>
            </a:r>
            <a:r>
              <a:rPr lang="fr-FR" b="1" dirty="0">
                <a:latin typeface="+mn-lt"/>
              </a:rPr>
              <a:t>(=on ajoute en se déplaçant vers la droite) </a:t>
            </a:r>
            <a:r>
              <a:rPr lang="fr-FR" dirty="0">
                <a:latin typeface="+mn-lt"/>
              </a:rPr>
              <a:t>;</a:t>
            </a:r>
            <a:endParaRPr lang="fr-FR" dirty="0"/>
          </a:p>
          <a:p>
            <a:pPr>
              <a:defRPr/>
            </a:pPr>
            <a:r>
              <a:rPr lang="fr-FR" dirty="0">
                <a:latin typeface="+mn-lt"/>
              </a:rPr>
              <a:t>- l'espace est identique entre tous les nombres consécutifs.</a:t>
            </a:r>
            <a:endParaRPr lang="fr-FR" dirty="0"/>
          </a:p>
          <a:p>
            <a:pPr>
              <a:defRPr/>
            </a:pPr>
            <a:endParaRPr lang="fr-FR" dirty="0"/>
          </a:p>
          <a:p>
            <a:pPr>
              <a:defRPr/>
            </a:pPr>
            <a:r>
              <a:rPr lang="fr-FR" dirty="0"/>
              <a:t>→ </a:t>
            </a:r>
            <a:r>
              <a:rPr lang="fr-FR" dirty="0">
                <a:latin typeface="+mn-lt"/>
              </a:rPr>
              <a:t>Cette dernière propriété est contre intuitive. Son enseignement est donc primordial.</a:t>
            </a:r>
            <a:endParaRPr lang="fr-FR" dirty="0"/>
          </a:p>
          <a:p>
            <a:pPr>
              <a:defRPr/>
            </a:pPr>
            <a:r>
              <a:rPr lang="fr-FR" b="1" dirty="0">
                <a:latin typeface="+mn-lt"/>
              </a:rPr>
              <a:t>L'intuition initiale est la suivante</a:t>
            </a:r>
            <a:r>
              <a:rPr lang="fr-FR" dirty="0">
                <a:latin typeface="+mn-lt"/>
              </a:rPr>
              <a:t> : </a:t>
            </a:r>
            <a:r>
              <a:rPr lang="fr-FR" b="1" dirty="0">
                <a:latin typeface="+mn-lt"/>
              </a:rPr>
              <a:t>les petits nombres sont plus espacés que les grands (1 est très différent de 2, mais 9 est très proche de 10)</a:t>
            </a:r>
            <a:r>
              <a:rPr lang="fr-FR" dirty="0">
                <a:latin typeface="+mn-lt"/>
              </a:rPr>
              <a:t> → ce qui est vrai en terme d'ordres de grandeurs, 99 est proche 100.</a:t>
            </a:r>
            <a:endParaRPr lang="fr-FR" dirty="0"/>
          </a:p>
          <a:p>
            <a:pPr>
              <a:defRPr/>
            </a:pPr>
            <a:r>
              <a:rPr lang="fr-FR" b="1" dirty="0">
                <a:solidFill>
                  <a:srgbClr val="2D0CF4"/>
                </a:solidFill>
                <a:latin typeface="+mn-lt"/>
              </a:rPr>
              <a:t>En l'absence d'éducation mathématiques, les chercheurs ont montré que les nombres sont positionnés spontanément suivant une échelle logarithmique</a:t>
            </a:r>
            <a:r>
              <a:rPr lang="fr-FR" dirty="0">
                <a:latin typeface="+mn-lt"/>
              </a:rPr>
              <a:t> : </a:t>
            </a:r>
            <a:r>
              <a:rPr lang="fr-FR" b="1" dirty="0">
                <a:latin typeface="+mn-lt"/>
              </a:rPr>
              <a:t>sur une droite graduée de 1 à 10, 5 est positionné plus près de 10, c'est plutôt 3 ou 4 qui sont positionnés au milieu.</a:t>
            </a:r>
            <a:endParaRPr lang="fr-FR" b="1" dirty="0"/>
          </a:p>
          <a:p>
            <a:pPr>
              <a:defRPr/>
            </a:pPr>
            <a:r>
              <a:rPr lang="fr-FR" b="1" dirty="0">
                <a:latin typeface="+mn-lt"/>
              </a:rPr>
              <a:t>Sur une échelle de 0 à 100, 10 est positionné vers le milieu.</a:t>
            </a:r>
            <a:endParaRPr lang="fr-FR" b="1" dirty="0"/>
          </a:p>
          <a:p>
            <a:pPr>
              <a:defRPr/>
            </a:pPr>
            <a:r>
              <a:rPr lang="fr-FR" dirty="0">
                <a:latin typeface="+mn-lt"/>
              </a:rPr>
              <a:t>D'où l'importance de l'enseignement dans ce domaine.</a:t>
            </a:r>
            <a:endParaRPr lang="fr-FR" dirty="0"/>
          </a:p>
          <a:p>
            <a:pPr>
              <a:defRPr/>
            </a:pPr>
            <a:r>
              <a:rPr lang="fr-FR" dirty="0"/>
              <a:t>→ </a:t>
            </a:r>
            <a:r>
              <a:rPr lang="fr-FR" b="1" dirty="0">
                <a:latin typeface="+mn-lt"/>
              </a:rPr>
              <a:t>Des activités possibles pour travailler la droite numérique.</a:t>
            </a:r>
            <a:r>
              <a:rPr lang="fr-FR" dirty="0"/>
              <a:t> </a:t>
            </a:r>
          </a:p>
        </p:txBody>
      </p:sp>
      <p:sp>
        <p:nvSpPr>
          <p:cNvPr id="71684" name="Espace réservé du numéro de diapositive 3">
            <a:extLst>
              <a:ext uri="{FF2B5EF4-FFF2-40B4-BE49-F238E27FC236}">
                <a16:creationId xmlns:a16="http://schemas.microsoft.com/office/drawing/2014/main" id="{BBDC0F28-C5D8-47E8-9D3F-6668433F6A9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D80CC2EC-FBD7-4D22-A8C5-AC072B6F4BD1}" type="slidenum">
              <a:rPr lang="fr-FR" altLang="fr-FR"/>
              <a:pPr eaLnBrk="1" hangingPunct="1">
                <a:spcBef>
                  <a:spcPct val="0"/>
                </a:spcBef>
              </a:pPr>
              <a:t>43</a:t>
            </a:fld>
            <a:endParaRPr lang="fr-FR" alt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a:t>Objectifs du</a:t>
            </a:r>
            <a:r>
              <a:rPr lang="fr-FR" b="1" baseline="0" dirty="0"/>
              <a:t> présentiel - </a:t>
            </a:r>
            <a:r>
              <a:rPr lang="fr-FR" baseline="0" dirty="0"/>
              <a:t>Comment amener les élèves de maternelle à s’approprier progressivement le concept de nombre ?</a:t>
            </a:r>
          </a:p>
          <a:p>
            <a:endParaRPr lang="fr-FR" dirty="0"/>
          </a:p>
          <a:p>
            <a:r>
              <a:rPr lang="fr-FR" dirty="0"/>
              <a:t>Rappel des notions théoriques</a:t>
            </a:r>
            <a:r>
              <a:rPr lang="fr-FR" baseline="0" dirty="0"/>
              <a:t> et didactiques concernant le concept de nombre et les obstacles rencontrés par les élèves.</a:t>
            </a:r>
          </a:p>
          <a:p>
            <a:r>
              <a:rPr lang="fr-FR" baseline="0" dirty="0"/>
              <a:t>Mise en lien avec des situations d’apprentissages incontournable et leur mise en œuvre en fonction de l’âge et des acquis des élèves.</a:t>
            </a:r>
          </a:p>
          <a:p>
            <a:endParaRPr lang="fr-FR" baseline="0" dirty="0"/>
          </a:p>
          <a:p>
            <a:r>
              <a:rPr lang="fr-FR" baseline="0" dirty="0"/>
              <a:t>Nos choix : </a:t>
            </a:r>
          </a:p>
          <a:p>
            <a:r>
              <a:rPr lang="fr-FR" baseline="0" dirty="0"/>
              <a:t>- Proposer des activités de classe rencontrées assez fréquemment, pour les réinterroger du point de vue des compétences mathématiques qu’elles permettent de construire.</a:t>
            </a:r>
          </a:p>
          <a:p>
            <a:r>
              <a:rPr lang="fr-FR" baseline="0" dirty="0"/>
              <a:t>- C’est au travers de la résolution de problème que le concept de nombre acquiert du sens pour l’élève. Elle permet de mobiliser les deux autres composantes du concept : les langages / les propriétés et techniques. C’est pourquoi cette entrée a été retenue.</a:t>
            </a:r>
          </a:p>
          <a:p>
            <a:r>
              <a:rPr lang="fr-FR" baseline="0" dirty="0"/>
              <a:t>- Effectuer un lien avec les formations cycle 2, les évaluations CP… pour favoriser le travail en équipe C1/C2.</a:t>
            </a:r>
          </a:p>
          <a:p>
            <a:endParaRPr lang="fr-FR" baseline="0" dirty="0"/>
          </a:p>
          <a:p>
            <a:endParaRPr lang="fr-FR" baseline="0" dirty="0"/>
          </a:p>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4</a:t>
            </a:fld>
            <a:endParaRPr lang="fr-FR"/>
          </a:p>
        </p:txBody>
      </p:sp>
    </p:spTree>
    <p:extLst>
      <p:ext uri="{BB962C8B-B14F-4D97-AF65-F5344CB8AC3E}">
        <p14:creationId xmlns:p14="http://schemas.microsoft.com/office/powerpoint/2010/main" val="22744661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a:extLst>
              <a:ext uri="{FF2B5EF4-FFF2-40B4-BE49-F238E27FC236}">
                <a16:creationId xmlns:a16="http://schemas.microsoft.com/office/drawing/2014/main" id="{40DE12D7-6F11-4B3F-84E7-7775A7F85882}"/>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F049F1E4-AF46-4CC7-BC75-5E19FBCBE8BF}"/>
              </a:ext>
            </a:extLst>
          </p:cNvPr>
          <p:cNvSpPr>
            <a:spLocks noGrp="1"/>
          </p:cNvSpPr>
          <p:nvPr>
            <p:ph type="body" idx="1"/>
          </p:nvPr>
        </p:nvSpPr>
        <p:spPr/>
        <p:txBody>
          <a:bodyPr/>
          <a:lstStyle/>
          <a:p>
            <a:pPr>
              <a:defRPr/>
            </a:pPr>
            <a:r>
              <a:rPr lang="fr-FR" dirty="0"/>
              <a:t>Exemple d’exercice des évaluations nationales CP 2019.</a:t>
            </a:r>
          </a:p>
          <a:p>
            <a:pPr eaLnBrk="1" fontAlgn="auto" hangingPunct="1">
              <a:spcBef>
                <a:spcPts val="0"/>
              </a:spcBef>
              <a:spcAft>
                <a:spcPts val="0"/>
              </a:spcAft>
              <a:defRPr/>
            </a:pPr>
            <a:r>
              <a:rPr lang="fr-FR" dirty="0">
                <a:latin typeface="+mn-lt"/>
              </a:rPr>
              <a:t>L'intuition initiale : les petits nombres sont plus espacés que les grands (1 est très différent de 2, mais 9 est très proche de 10) → ce qui est vrai en terme d'ordres de grandeurs, 99 est proche 100 mais pas en terme d’écart entre deux nombres.</a:t>
            </a:r>
            <a:endParaRPr lang="fr-FR" dirty="0"/>
          </a:p>
          <a:p>
            <a:pPr>
              <a:defRPr/>
            </a:pPr>
            <a:endParaRPr lang="fr-FR" dirty="0"/>
          </a:p>
          <a:p>
            <a:pPr>
              <a:defRPr/>
            </a:pPr>
            <a:endParaRPr lang="fr-FR" dirty="0"/>
          </a:p>
        </p:txBody>
      </p:sp>
      <p:sp>
        <p:nvSpPr>
          <p:cNvPr id="72708" name="Espace réservé du numéro de diapositive 3">
            <a:extLst>
              <a:ext uri="{FF2B5EF4-FFF2-40B4-BE49-F238E27FC236}">
                <a16:creationId xmlns:a16="http://schemas.microsoft.com/office/drawing/2014/main" id="{3E9442B1-8A7E-47FE-BB8D-DBACBB6428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913407EC-C5DE-4092-819B-82A0FBBF6DAB}" type="slidenum">
              <a:rPr lang="fr-FR" altLang="fr-FR"/>
              <a:pPr eaLnBrk="1" hangingPunct="1">
                <a:spcBef>
                  <a:spcPct val="0"/>
                </a:spcBef>
              </a:pPr>
              <a:t>44</a:t>
            </a:fld>
            <a:endParaRPr lang="fr-FR" alt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rtl="0"/>
            <a:r>
              <a:rPr lang="fr-FR" b="1" dirty="0">
                <a:effectLst/>
              </a:rPr>
              <a:t>1/ Quantité et nombre</a:t>
            </a:r>
          </a:p>
          <a:p>
            <a:pPr rtl="0"/>
            <a:r>
              <a:rPr lang="fr-FR" b="0" dirty="0">
                <a:effectLst/>
              </a:rPr>
              <a:t>Concept de quantité : « il y a autant</a:t>
            </a:r>
            <a:r>
              <a:rPr lang="fr-FR" b="0" baseline="0" dirty="0">
                <a:effectLst/>
              </a:rPr>
              <a:t> de…, plus de…, moins de… »</a:t>
            </a:r>
          </a:p>
          <a:p>
            <a:pPr rtl="0"/>
            <a:r>
              <a:rPr lang="fr-FR" b="0" baseline="0" dirty="0">
                <a:effectLst/>
              </a:rPr>
              <a:t>Le nombre sert à mémoriser la quantité.</a:t>
            </a:r>
          </a:p>
          <a:p>
            <a:pPr rtl="0"/>
            <a:r>
              <a:rPr lang="fr-FR" b="0" baseline="0" dirty="0">
                <a:effectLst/>
              </a:rPr>
              <a:t>La discrimination de très petites quantités ou de quantités très différentes est une compétence des enfants dès la naissance (Dehaene), mais également présente chez certains animaux.</a:t>
            </a:r>
            <a:endParaRPr lang="fr-FR" b="0" dirty="0">
              <a:effectLst/>
            </a:endParaRPr>
          </a:p>
          <a:p>
            <a:pPr rtl="0"/>
            <a:endParaRPr lang="fr-FR" b="1" dirty="0">
              <a:effectLst/>
            </a:endParaRPr>
          </a:p>
          <a:p>
            <a:pPr rtl="0"/>
            <a:r>
              <a:rPr lang="fr-FR" b="1" dirty="0">
                <a:effectLst/>
              </a:rPr>
              <a:t>2/ Enumérer</a:t>
            </a:r>
            <a:r>
              <a:rPr lang="fr-FR" b="1" baseline="0" dirty="0">
                <a:effectLst/>
              </a:rPr>
              <a:t>, dénombrer, compter</a:t>
            </a:r>
          </a:p>
          <a:p>
            <a:pPr rtl="0"/>
            <a:r>
              <a:rPr lang="fr-FR" b="0" baseline="0" dirty="0">
                <a:effectLst/>
              </a:rPr>
              <a:t>(= Prévoir une collection de figurines diverses pour illustrer les 3 termes).</a:t>
            </a:r>
          </a:p>
          <a:p>
            <a:pPr rtl="0"/>
            <a:endParaRPr lang="fr-FR" b="1" dirty="0">
              <a:effectLst/>
            </a:endParaRPr>
          </a:p>
          <a:p>
            <a:pPr rtl="0"/>
            <a:r>
              <a:rPr lang="fr-FR" b="1" dirty="0">
                <a:effectLst/>
              </a:rPr>
              <a:t>Enumérer</a:t>
            </a:r>
            <a:r>
              <a:rPr lang="fr-FR" b="0" dirty="0">
                <a:effectLst/>
              </a:rPr>
              <a:t> c’est parcourir une collection en désignant ses éléments l’un après l’autre (du doigt, du regard, par pointage…),</a:t>
            </a:r>
            <a:r>
              <a:rPr lang="fr-FR" b="0" baseline="0" dirty="0">
                <a:effectLst/>
              </a:rPr>
              <a:t> sans en oublier ni désigner deux fois le même. L’énumération ne nécessite pas le recours au nombre (énumération d’une liste de course, d’une ordonnance à la pharmacie…). Cette capacité est indispensable pour réussir un comptage en utilisant les nombres.</a:t>
            </a:r>
          </a:p>
          <a:p>
            <a:pPr rtl="0"/>
            <a:r>
              <a:rPr lang="fr-FR" b="1" dirty="0">
                <a:effectLst/>
              </a:rPr>
              <a:t>Compter</a:t>
            </a:r>
            <a:r>
              <a:rPr lang="fr-FR" b="0" dirty="0">
                <a:effectLst/>
              </a:rPr>
              <a:t> c’est énumérer les</a:t>
            </a:r>
            <a:r>
              <a:rPr lang="fr-FR" b="0" baseline="0" dirty="0">
                <a:effectLst/>
              </a:rPr>
              <a:t> éléments d’une collection en désignant chacun de ses objets par un nombre, dans l’ordre de la suite des mots nombres et en commençant par 1.</a:t>
            </a:r>
          </a:p>
          <a:p>
            <a:pPr rtl="0"/>
            <a:r>
              <a:rPr lang="fr-FR" b="1" dirty="0">
                <a:effectLst/>
              </a:rPr>
              <a:t>Dénombrer</a:t>
            </a:r>
            <a:r>
              <a:rPr lang="fr-FR" b="0" dirty="0">
                <a:effectLst/>
              </a:rPr>
              <a:t> c’est déterminer le nombre d’objets d’une collection.</a:t>
            </a:r>
            <a:r>
              <a:rPr lang="fr-FR" b="0" baseline="0" dirty="0">
                <a:effectLst/>
              </a:rPr>
              <a:t> Il peut être réalisé :</a:t>
            </a:r>
          </a:p>
          <a:p>
            <a:pPr marL="171450" indent="-171450" rtl="0">
              <a:buFontTx/>
              <a:buChar char="-"/>
            </a:pPr>
            <a:r>
              <a:rPr lang="fr-FR" b="0" baseline="0" dirty="0">
                <a:effectLst/>
              </a:rPr>
              <a:t>par </a:t>
            </a:r>
            <a:r>
              <a:rPr lang="fr-FR" b="0" baseline="0" dirty="0" err="1">
                <a:effectLst/>
              </a:rPr>
              <a:t>subitizing</a:t>
            </a:r>
            <a:r>
              <a:rPr lang="fr-FR" b="0" baseline="0" dirty="0">
                <a:effectLst/>
              </a:rPr>
              <a:t> ;</a:t>
            </a:r>
          </a:p>
          <a:p>
            <a:pPr marL="171450" indent="-171450" rtl="0">
              <a:buFontTx/>
              <a:buChar char="-"/>
            </a:pPr>
            <a:r>
              <a:rPr lang="fr-FR" b="0" baseline="0" dirty="0">
                <a:effectLst/>
              </a:rPr>
              <a:t>par comptage ;</a:t>
            </a:r>
          </a:p>
          <a:p>
            <a:pPr marL="171450" indent="-171450" rtl="0">
              <a:buFontTx/>
              <a:buChar char="-"/>
            </a:pPr>
            <a:r>
              <a:rPr lang="fr-FR" b="0" baseline="0" dirty="0">
                <a:effectLst/>
              </a:rPr>
              <a:t>par calcul ;</a:t>
            </a:r>
          </a:p>
          <a:p>
            <a:pPr marL="171450" indent="-171450" rtl="0">
              <a:buFontTx/>
              <a:buChar char="-"/>
            </a:pPr>
            <a:r>
              <a:rPr lang="fr-FR" b="0" baseline="0" dirty="0">
                <a:effectLst/>
              </a:rPr>
              <a:t>par recours à un moyen d’exprimer directement la quantité : groupements / échanges ;</a:t>
            </a:r>
          </a:p>
          <a:p>
            <a:pPr marL="171450" indent="-171450" rtl="0">
              <a:buFontTx/>
              <a:buChar char="-"/>
            </a:pPr>
            <a:r>
              <a:rPr lang="fr-FR" b="0" baseline="0" dirty="0">
                <a:effectLst/>
              </a:rPr>
              <a:t>par estimation.</a:t>
            </a:r>
            <a:endParaRPr lang="fr-FR" b="0" dirty="0">
              <a:effectLst/>
            </a:endParaRPr>
          </a:p>
          <a:p>
            <a:pPr rtl="0"/>
            <a:endParaRPr lang="fr-FR" b="1" dirty="0">
              <a:effectLst/>
            </a:endParaRPr>
          </a:p>
          <a:p>
            <a:pPr rtl="0"/>
            <a:r>
              <a:rPr lang="fr-FR" b="1" dirty="0">
                <a:effectLst/>
              </a:rPr>
              <a:t>3/ Chiffre</a:t>
            </a:r>
            <a:r>
              <a:rPr lang="fr-FR" b="1" baseline="0" dirty="0">
                <a:effectLst/>
              </a:rPr>
              <a:t> / nombre / numéro</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b="1" kern="1200" dirty="0">
                <a:solidFill>
                  <a:srgbClr val="00B050"/>
                </a:solidFill>
                <a:effectLst/>
                <a:latin typeface="+mn-lt"/>
                <a:ea typeface="+mn-ea"/>
                <a:cs typeface="+mn-cs"/>
              </a:rPr>
              <a:t>= Réponse Quizz Question 3/</a:t>
            </a:r>
          </a:p>
          <a:p>
            <a:pPr rtl="0"/>
            <a:endParaRPr lang="fr-FR" b="1" baseline="0" dirty="0">
              <a:effectLst/>
            </a:endParaRPr>
          </a:p>
          <a:p>
            <a:pPr rtl="0"/>
            <a:r>
              <a:rPr lang="fr-FR" dirty="0">
                <a:effectLst/>
              </a:rPr>
              <a:t>Les chiffres</a:t>
            </a:r>
            <a:r>
              <a:rPr lang="fr-FR" baseline="0" dirty="0">
                <a:effectLst/>
              </a:rPr>
              <a:t> sont des traces graphiques permettant de représenter les nombres.</a:t>
            </a:r>
          </a:p>
          <a:p>
            <a:pPr rtl="0"/>
            <a:r>
              <a:rPr lang="fr-FR" baseline="0" dirty="0">
                <a:effectLst/>
              </a:rPr>
              <a:t>Chiffres arabes : 0, 1, 2, 3, 4, 5, 6, 7, 8, 9 (nous en avons 10.</a:t>
            </a:r>
          </a:p>
          <a:p>
            <a:pPr rtl="0"/>
            <a:r>
              <a:rPr lang="fr-FR" baseline="0" dirty="0">
                <a:effectLst/>
              </a:rPr>
              <a:t>Chiffres Romains : I, V, X</a:t>
            </a:r>
          </a:p>
          <a:p>
            <a:pPr rtl="0"/>
            <a:endParaRPr lang="fr-FR" baseline="0" dirty="0">
              <a:effectLst/>
            </a:endParaRPr>
          </a:p>
          <a:p>
            <a:pPr rtl="0"/>
            <a:r>
              <a:rPr lang="fr-FR" baseline="0" dirty="0">
                <a:effectLst/>
              </a:rPr>
              <a:t>Un nombre est un concept mathématiques qui peut-être représenté de plusieurs manières : 5, cinq, </a:t>
            </a:r>
            <a:r>
              <a:rPr lang="fr-FR" baseline="0" dirty="0" err="1">
                <a:effectLst/>
              </a:rPr>
              <a:t>iiiii</a:t>
            </a:r>
            <a:r>
              <a:rPr lang="fr-FR" baseline="0" dirty="0">
                <a:effectLst/>
              </a:rPr>
              <a:t>…</a:t>
            </a:r>
          </a:p>
          <a:p>
            <a:pPr rtl="0"/>
            <a:endParaRPr lang="fr-FR" baseline="0" dirty="0">
              <a:effectLst/>
            </a:endParaRPr>
          </a:p>
          <a:p>
            <a:pPr rtl="0"/>
            <a:r>
              <a:rPr lang="fr-FR" baseline="0" dirty="0">
                <a:effectLst/>
              </a:rPr>
              <a:t>Le terme numéro ne correspond pas nécessairement à la notion de nombre : numéro de téléphone, numéros du loto…</a:t>
            </a:r>
          </a:p>
          <a:p>
            <a:pPr rtl="0"/>
            <a:r>
              <a:rPr lang="fr-FR" baseline="0" dirty="0">
                <a:effectLst/>
              </a:rPr>
              <a:t>Mais il peut également avoir un lien avec les nombres : il est le numéro 4 de sa catégorie…</a:t>
            </a:r>
          </a:p>
          <a:p>
            <a:pPr rtl="0"/>
            <a:endParaRPr lang="fr-FR" dirty="0">
              <a:effectLst/>
            </a:endParaRPr>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45</a:t>
            </a:fld>
            <a:endParaRPr lang="fr-FR"/>
          </a:p>
        </p:txBody>
      </p:sp>
    </p:spTree>
    <p:extLst>
      <p:ext uri="{BB962C8B-B14F-4D97-AF65-F5344CB8AC3E}">
        <p14:creationId xmlns:p14="http://schemas.microsoft.com/office/powerpoint/2010/main" val="29066562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ltLang="fr-FR" dirty="0"/>
              <a:t>5 principes qui régissent le dénombrement par comptage (principes de </a:t>
            </a:r>
            <a:r>
              <a:rPr lang="fr-FR" altLang="fr-FR" dirty="0" err="1"/>
              <a:t>Gelman</a:t>
            </a:r>
            <a:r>
              <a:rPr lang="fr-FR" altLang="fr-FR" dirty="0"/>
              <a:t> et </a:t>
            </a:r>
            <a:r>
              <a:rPr lang="fr-FR" altLang="fr-FR" dirty="0" err="1"/>
              <a:t>Gallistel</a:t>
            </a:r>
            <a:r>
              <a:rPr lang="fr-FR" altLang="fr-FR" dirty="0"/>
              <a:t>) :</a:t>
            </a:r>
          </a:p>
          <a:p>
            <a:endParaRPr lang="fr-FR" altLang="fr-FR" dirty="0"/>
          </a:p>
          <a:p>
            <a:r>
              <a:rPr lang="fr-FR" altLang="fr-FR" dirty="0"/>
              <a:t>Pour compter les enfants doivent mettre en œuvre tous les principes simultanément, de façon coordonnée, c’est donc par surcharge que des erreurs sont commises.</a:t>
            </a:r>
          </a:p>
          <a:p>
            <a:endParaRPr lang="fr-FR" altLang="fr-FR" dirty="0"/>
          </a:p>
          <a:p>
            <a:r>
              <a:rPr lang="fr-FR" altLang="fr-FR" dirty="0"/>
              <a:t>Ces principes 5 principes ont été remis en question car </a:t>
            </a:r>
            <a:r>
              <a:rPr lang="fr-FR" altLang="fr-FR" dirty="0" err="1"/>
              <a:t>Gelman</a:t>
            </a:r>
            <a:r>
              <a:rPr lang="fr-FR" altLang="fr-FR" dirty="0"/>
              <a:t> les considérait</a:t>
            </a:r>
            <a:r>
              <a:rPr lang="fr-FR" altLang="fr-FR" baseline="0" dirty="0"/>
              <a:t> comme innés chez les enfants.</a:t>
            </a:r>
          </a:p>
          <a:p>
            <a:r>
              <a:rPr lang="fr-FR" altLang="fr-FR" baseline="0" dirty="0"/>
              <a:t>M</a:t>
            </a:r>
            <a:r>
              <a:rPr lang="fr-FR" altLang="fr-FR" dirty="0"/>
              <a:t>ais ils permettent</a:t>
            </a:r>
            <a:r>
              <a:rPr lang="fr-FR" altLang="fr-FR" baseline="0" dirty="0"/>
              <a:t> de classifier les erreurs des élèves pour mieux remédier.</a:t>
            </a:r>
          </a:p>
          <a:p>
            <a:endParaRPr lang="fr-FR" altLang="fr-FR" baseline="0" dirty="0"/>
          </a:p>
          <a:p>
            <a:pPr marL="228600" indent="-228600">
              <a:buAutoNum type="arabicPeriod"/>
            </a:pPr>
            <a:r>
              <a:rPr lang="fr-FR" dirty="0"/>
              <a:t>Principe de correspondance terme à terme (à chaque unité on fait correspondre un mot-nombre) ;</a:t>
            </a:r>
          </a:p>
          <a:p>
            <a:pPr marL="228600" indent="-228600">
              <a:buAutoNum type="arabicPeriod"/>
            </a:pPr>
            <a:r>
              <a:rPr lang="fr-FR" dirty="0"/>
              <a:t>Principe de suite stable (les mots nombres doivent toujours être récités dans le même ordre);</a:t>
            </a:r>
          </a:p>
          <a:p>
            <a:pPr marL="228600" indent="-228600">
              <a:buAutoNum type="arabicPeriod"/>
            </a:pPr>
            <a:r>
              <a:rPr lang="fr-FR" dirty="0"/>
              <a:t>Principe cardinal (le dernier mot nombre prononcé se réfère à l’ensemble, il désigne la quantité) ;</a:t>
            </a:r>
          </a:p>
          <a:p>
            <a:pPr marL="228600" indent="-228600">
              <a:buAutoNum type="arabicPeriod"/>
            </a:pPr>
            <a:r>
              <a:rPr lang="fr-FR" dirty="0"/>
              <a:t>Principe de l’indifférence de l’ordre (les unités peuvent être comptées dans n’importe quel ordre) ;</a:t>
            </a:r>
          </a:p>
          <a:p>
            <a:pPr marL="228600" indent="-228600">
              <a:buAutoNum type="arabicPeriod"/>
            </a:pPr>
            <a:r>
              <a:rPr lang="fr-FR" dirty="0"/>
              <a:t>Principe d’abstraction (toutes sortes d’éléments peuvent être rassemblés et comptés ensemble,</a:t>
            </a:r>
            <a:r>
              <a:rPr lang="fr-FR" baseline="0" dirty="0"/>
              <a:t> je peux additionner des libellules et des coccinelles</a:t>
            </a:r>
            <a:r>
              <a:rPr lang="fr-FR" dirty="0"/>
              <a:t>).</a:t>
            </a:r>
            <a:endParaRPr lang="fr-FR" altLang="fr-FR" baseline="0" dirty="0"/>
          </a:p>
          <a:p>
            <a:endParaRPr lang="fr-FR" altLang="fr-FR" baseline="0" dirty="0"/>
          </a:p>
          <a:p>
            <a:endParaRPr lang="fr-FR" altLang="fr-FR" dirty="0"/>
          </a:p>
          <a:p>
            <a:endParaRPr lang="fr-FR" altLang="fr-FR" dirty="0"/>
          </a:p>
        </p:txBody>
      </p:sp>
      <p:sp>
        <p:nvSpPr>
          <p:cNvPr id="4" name="Espace réservé du numéro de diapositive 3"/>
          <p:cNvSpPr>
            <a:spLocks noGrp="1"/>
          </p:cNvSpPr>
          <p:nvPr>
            <p:ph type="sldNum" sz="quarter" idx="10"/>
          </p:nvPr>
        </p:nvSpPr>
        <p:spPr/>
        <p:txBody>
          <a:bodyPr/>
          <a:lstStyle/>
          <a:p>
            <a:fld id="{DAC8FF8D-0741-428E-84E9-A5AB77D1A4DB}" type="slidenum">
              <a:rPr lang="fr-FR" smtClean="0"/>
              <a:t>47</a:t>
            </a:fld>
            <a:endParaRPr lang="fr-FR"/>
          </a:p>
        </p:txBody>
      </p:sp>
    </p:spTree>
    <p:extLst>
      <p:ext uri="{BB962C8B-B14F-4D97-AF65-F5344CB8AC3E}">
        <p14:creationId xmlns:p14="http://schemas.microsoft.com/office/powerpoint/2010/main" val="3192992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rtl="0"/>
            <a:r>
              <a:rPr lang="fr-FR" sz="1200" kern="1200" dirty="0">
                <a:solidFill>
                  <a:schemeClr val="tx1"/>
                </a:solidFill>
                <a:effectLst/>
                <a:latin typeface="+mn-lt"/>
                <a:ea typeface="+mn-ea"/>
                <a:cs typeface="+mn-cs"/>
              </a:rPr>
              <a:t>Rapport Villani Torossian - 21 mesures pour l'enseignement des mathématiques.</a:t>
            </a:r>
            <a:endParaRPr lang="fr-FR" dirty="0">
              <a:effectLst/>
            </a:endParaRPr>
          </a:p>
          <a:p>
            <a:pPr rtl="0"/>
            <a:r>
              <a:rPr lang="fr-FR" sz="1200" kern="1200" dirty="0">
                <a:solidFill>
                  <a:schemeClr val="tx1"/>
                </a:solidFill>
                <a:effectLst/>
                <a:latin typeface="+mn-lt"/>
                <a:ea typeface="+mn-ea"/>
                <a:cs typeface="+mn-cs"/>
              </a:rPr>
              <a:t>« Enseigner les mathématiques aux plus jeunes ne peut se faire sans leur faire expérimenter des situations. Le vécu expérimental et manipulatoire des élèves favorise l’acquisition des connaissances et leur mémorisation. »</a:t>
            </a:r>
            <a:endParaRPr lang="fr-FR" dirty="0">
              <a:effectLst/>
            </a:endParaRPr>
          </a:p>
          <a:p>
            <a:pPr rtl="0"/>
            <a:endParaRPr lang="fr-FR" dirty="0">
              <a:effectLst/>
            </a:endParaRPr>
          </a:p>
          <a:p>
            <a:pPr rtl="0"/>
            <a:r>
              <a:rPr lang="fr-FR" sz="1200" kern="1200" dirty="0">
                <a:solidFill>
                  <a:schemeClr val="tx1"/>
                </a:solidFill>
                <a:effectLst/>
                <a:latin typeface="+mn-lt"/>
                <a:ea typeface="+mn-ea"/>
                <a:cs typeface="+mn-cs"/>
              </a:rPr>
              <a:t>« Il est alors important de : </a:t>
            </a:r>
            <a:endParaRPr lang="fr-FR" dirty="0">
              <a:effectLst/>
            </a:endParaRPr>
          </a:p>
          <a:p>
            <a:pPr rtl="0"/>
            <a:r>
              <a:rPr lang="fr-FR" sz="1200" kern="1200" dirty="0">
                <a:solidFill>
                  <a:schemeClr val="tx1"/>
                </a:solidFill>
                <a:effectLst/>
                <a:latin typeface="+mn-lt"/>
                <a:ea typeface="+mn-ea"/>
                <a:cs typeface="+mn-cs"/>
              </a:rPr>
              <a:t>[...]</a:t>
            </a:r>
            <a:endParaRPr lang="fr-FR" dirty="0">
              <a:effectLst/>
            </a:endParaRPr>
          </a:p>
          <a:p>
            <a:pPr rtl="0"/>
            <a:r>
              <a:rPr lang="fr-FR" sz="1200" kern="1200" dirty="0">
                <a:solidFill>
                  <a:schemeClr val="tx1"/>
                </a:solidFill>
                <a:effectLst/>
                <a:latin typeface="+mn-lt"/>
                <a:ea typeface="+mn-ea"/>
                <a:cs typeface="+mn-cs"/>
              </a:rPr>
              <a:t>- entretenir et poursuivre, autant que possible, la manipulation dans la construction des objets mathématiques (au-delà du cycle 3) ;  </a:t>
            </a:r>
            <a:endParaRPr lang="fr-FR" dirty="0">
              <a:effectLst/>
            </a:endParaRPr>
          </a:p>
          <a:p>
            <a:pPr rtl="0"/>
            <a:r>
              <a:rPr lang="fr-FR" sz="1200" kern="1200" dirty="0">
                <a:solidFill>
                  <a:schemeClr val="tx1"/>
                </a:solidFill>
                <a:effectLst/>
                <a:latin typeface="+mn-lt"/>
                <a:ea typeface="+mn-ea"/>
                <a:cs typeface="+mn-cs"/>
              </a:rPr>
              <a:t>- porter une attention particulière sur les caractéristiques pédagogiques et didactiques des matériels utilisés dans la classe et sur l’effet induit sur les apprentissages des élèves. »</a:t>
            </a:r>
            <a:endParaRPr lang="fr-FR" dirty="0">
              <a:effectLst/>
            </a:endParaRPr>
          </a:p>
          <a:p>
            <a:pPr rtl="0"/>
            <a:endParaRPr lang="fr-FR" dirty="0">
              <a:effectLst/>
            </a:endParaRPr>
          </a:p>
          <a:p>
            <a:pPr rtl="0"/>
            <a:r>
              <a:rPr lang="fr-FR" dirty="0">
                <a:effectLst/>
              </a:rPr>
              <a:t>→ </a:t>
            </a:r>
            <a:r>
              <a:rPr lang="fr-FR" sz="1200" b="1" kern="1200" dirty="0">
                <a:solidFill>
                  <a:schemeClr val="tx1"/>
                </a:solidFill>
                <a:effectLst/>
                <a:latin typeface="+mn-lt"/>
                <a:ea typeface="+mn-ea"/>
                <a:cs typeface="+mn-cs"/>
              </a:rPr>
              <a:t>L'importance du choix du matériel :</a:t>
            </a:r>
            <a:endParaRPr lang="fr-FR" dirty="0">
              <a:effectLst/>
            </a:endParaRPr>
          </a:p>
          <a:p>
            <a:pPr rtl="0"/>
            <a:r>
              <a:rPr lang="fr-FR" sz="1200" b="1" kern="1200" dirty="0">
                <a:solidFill>
                  <a:schemeClr val="tx1"/>
                </a:solidFill>
                <a:effectLst/>
                <a:latin typeface="+mn-lt"/>
                <a:ea typeface="+mn-ea"/>
                <a:cs typeface="+mn-cs"/>
              </a:rPr>
              <a:t>Un matériel de référence en début d'apprentissage.</a:t>
            </a:r>
            <a:endParaRPr lang="fr-FR" dirty="0">
              <a:effectLst/>
            </a:endParaRPr>
          </a:p>
          <a:p>
            <a:pPr rtl="0"/>
            <a:r>
              <a:rPr lang="fr-FR" sz="1200" b="1" kern="1200" dirty="0">
                <a:solidFill>
                  <a:schemeClr val="tx1"/>
                </a:solidFill>
                <a:effectLst/>
                <a:latin typeface="+mn-lt"/>
                <a:ea typeface="+mn-ea"/>
                <a:cs typeface="+mn-cs"/>
              </a:rPr>
              <a:t>Un matériel épuré.</a:t>
            </a:r>
            <a:endParaRPr lang="fr-FR" dirty="0">
              <a:effectLst/>
            </a:endParaRPr>
          </a:p>
          <a:p>
            <a:pPr rtl="0"/>
            <a:r>
              <a:rPr lang="fr-FR" sz="1200" b="1" kern="1200" dirty="0">
                <a:solidFill>
                  <a:schemeClr val="tx1"/>
                </a:solidFill>
                <a:effectLst/>
                <a:latin typeface="+mn-lt"/>
                <a:ea typeface="+mn-ea"/>
                <a:cs typeface="+mn-cs"/>
              </a:rPr>
              <a:t>Un matériel cohérent avec la propriété visée.</a:t>
            </a:r>
            <a:endParaRPr lang="fr-FR" dirty="0">
              <a:effectLst/>
            </a:endParaRPr>
          </a:p>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48</a:t>
            </a:fld>
            <a:endParaRPr lang="fr-FR"/>
          </a:p>
        </p:txBody>
      </p:sp>
    </p:spTree>
    <p:extLst>
      <p:ext uri="{BB962C8B-B14F-4D97-AF65-F5344CB8AC3E}">
        <p14:creationId xmlns:p14="http://schemas.microsoft.com/office/powerpoint/2010/main" val="27958023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a:extLst>
              <a:ext uri="{FF2B5EF4-FFF2-40B4-BE49-F238E27FC236}">
                <a16:creationId xmlns:a16="http://schemas.microsoft.com/office/drawing/2014/main" id="{107900F6-8323-40B7-AB9F-231598A443B7}"/>
              </a:ext>
            </a:extLst>
          </p:cNvPr>
          <p:cNvSpPr>
            <a:spLocks noGrp="1" noRot="1" noChangeAspect="1" noTextEdit="1"/>
          </p:cNvSpPr>
          <p:nvPr>
            <p:ph type="sldImg"/>
          </p:nvPr>
        </p:nvSpPr>
        <p:spPr>
          <a:ln/>
        </p:spPr>
      </p:sp>
      <p:sp>
        <p:nvSpPr>
          <p:cNvPr id="3" name="Espace réservé des commentaires 2">
            <a:extLst>
              <a:ext uri="{FF2B5EF4-FFF2-40B4-BE49-F238E27FC236}">
                <a16:creationId xmlns:a16="http://schemas.microsoft.com/office/drawing/2014/main" id="{7358A37E-8882-45CB-8914-061849888414}"/>
              </a:ext>
            </a:extLst>
          </p:cNvPr>
          <p:cNvSpPr>
            <a:spLocks noGrp="1"/>
          </p:cNvSpPr>
          <p:nvPr>
            <p:ph type="body" idx="1"/>
          </p:nvPr>
        </p:nvSpPr>
        <p:spPr/>
        <p:txBody>
          <a:bodyPr/>
          <a:lstStyle/>
          <a:p>
            <a:pPr eaLnBrk="1" fontAlgn="auto" hangingPunct="1">
              <a:spcBef>
                <a:spcPts val="0"/>
              </a:spcBef>
              <a:spcAft>
                <a:spcPts val="0"/>
              </a:spcAft>
              <a:defRPr/>
            </a:pPr>
            <a:r>
              <a:rPr lang="fr-FR" b="1" dirty="0">
                <a:latin typeface="+mn-lt"/>
              </a:rPr>
              <a:t>Triptyque du plan Villani Torossian :</a:t>
            </a:r>
          </a:p>
          <a:p>
            <a:pPr eaLnBrk="1" fontAlgn="auto" hangingPunct="1">
              <a:spcBef>
                <a:spcPts val="0"/>
              </a:spcBef>
              <a:spcAft>
                <a:spcPts val="0"/>
              </a:spcAft>
              <a:defRPr/>
            </a:pPr>
            <a:r>
              <a:rPr lang="fr-FR" b="1" dirty="0">
                <a:latin typeface="+mn-lt"/>
              </a:rPr>
              <a:t>MANIPULER/EXPERIMENTER  - VERBALISER - ABSTRAIRE </a:t>
            </a:r>
          </a:p>
          <a:p>
            <a:pPr eaLnBrk="1" fontAlgn="auto" hangingPunct="1">
              <a:spcBef>
                <a:spcPts val="0"/>
              </a:spcBef>
              <a:spcAft>
                <a:spcPts val="0"/>
              </a:spcAft>
              <a:defRPr/>
            </a:pPr>
            <a:r>
              <a:rPr lang="fr-FR" b="1" dirty="0">
                <a:latin typeface="+mn-lt"/>
              </a:rPr>
              <a:t>La verbalisation serait plutôt le catalyseur pour passer de la manipulation aux différents niveaux d’abstraction.</a:t>
            </a:r>
          </a:p>
          <a:p>
            <a:pPr>
              <a:defRPr/>
            </a:pPr>
            <a:r>
              <a:rPr lang="fr-FR" dirty="0">
                <a:latin typeface="+mn-lt"/>
              </a:rPr>
              <a:t>Vidéo Pierre Eysseric (ESPE Aix Marseille) : « Manipulation en maths en maternelle, oui ou non ? ».</a:t>
            </a:r>
            <a:endParaRPr lang="fr-FR" dirty="0"/>
          </a:p>
          <a:p>
            <a:pPr>
              <a:defRPr/>
            </a:pPr>
            <a:r>
              <a:rPr lang="fr-FR" dirty="0">
                <a:latin typeface="+mn-lt"/>
              </a:rPr>
              <a:t>Cahiers pédagogiques.com.</a:t>
            </a:r>
            <a:endParaRPr lang="fr-FR" dirty="0"/>
          </a:p>
          <a:p>
            <a:pPr eaLnBrk="1" fontAlgn="auto" hangingPunct="1">
              <a:spcBef>
                <a:spcPts val="0"/>
              </a:spcBef>
              <a:spcAft>
                <a:spcPts val="0"/>
              </a:spcAft>
              <a:defRPr/>
            </a:pPr>
            <a:r>
              <a:rPr lang="fr-FR" b="1" dirty="0">
                <a:latin typeface="+mn-lt"/>
              </a:rPr>
              <a:t>Les concepts mathématiques prennent de l’intérêt et du sens lorsqu’ils sont sollicités pour trouver « un moyen de savoir alors qu’on ne peut pas voir ». Expérimentation = Raisonnement et anticipation / Hypothèses / Stratégies / Régulation.</a:t>
            </a:r>
          </a:p>
          <a:p>
            <a:pPr eaLnBrk="1" fontAlgn="auto" hangingPunct="1">
              <a:spcBef>
                <a:spcPts val="0"/>
              </a:spcBef>
              <a:spcAft>
                <a:spcPts val="0"/>
              </a:spcAft>
              <a:defRPr/>
            </a:pPr>
            <a:r>
              <a:rPr lang="fr-FR" dirty="0">
                <a:latin typeface="+mn-lt"/>
              </a:rPr>
              <a:t>(Point info manipulation / expérimentation - Méthode de Singapour :</a:t>
            </a:r>
          </a:p>
          <a:p>
            <a:pPr eaLnBrk="1" fontAlgn="auto" hangingPunct="1">
              <a:spcBef>
                <a:spcPts val="0"/>
              </a:spcBef>
              <a:spcAft>
                <a:spcPts val="0"/>
              </a:spcAft>
              <a:defRPr/>
            </a:pPr>
            <a:r>
              <a:rPr lang="fr-FR" dirty="0">
                <a:latin typeface="+mn-lt"/>
              </a:rPr>
              <a:t>Etape concrète / Etape imagée / Etape abstraite.</a:t>
            </a:r>
          </a:p>
          <a:p>
            <a:pPr eaLnBrk="1" fontAlgn="auto" hangingPunct="1">
              <a:spcBef>
                <a:spcPts val="0"/>
              </a:spcBef>
              <a:spcAft>
                <a:spcPts val="0"/>
              </a:spcAft>
              <a:defRPr/>
            </a:pPr>
            <a:r>
              <a:rPr lang="fr-FR" dirty="0">
                <a:latin typeface="+mn-lt"/>
              </a:rPr>
              <a:t>La verbalisation n’est pas une étape, mais centrale pour passer progressivement d’une étape à une autre.</a:t>
            </a:r>
          </a:p>
          <a:p>
            <a:pPr eaLnBrk="1" fontAlgn="auto" hangingPunct="1">
              <a:spcBef>
                <a:spcPts val="0"/>
              </a:spcBef>
              <a:spcAft>
                <a:spcPts val="0"/>
              </a:spcAft>
              <a:defRPr/>
            </a:pPr>
            <a:r>
              <a:rPr lang="fr-FR" dirty="0">
                <a:latin typeface="+mn-lt"/>
              </a:rPr>
              <a:t>Manque l’anticipation (grâce à l’étape de cacher / empêcher la manipulation) qui permettra de sortir l’élève d’un dénombrement direct.</a:t>
            </a:r>
          </a:p>
          <a:p>
            <a:pPr eaLnBrk="1" fontAlgn="auto" hangingPunct="1">
              <a:spcBef>
                <a:spcPts val="0"/>
              </a:spcBef>
              <a:spcAft>
                <a:spcPts val="0"/>
              </a:spcAft>
              <a:defRPr/>
            </a:pPr>
            <a:r>
              <a:rPr lang="fr-FR" dirty="0">
                <a:latin typeface="+mn-lt"/>
              </a:rPr>
              <a:t>Vidéo Francetv.info (</a:t>
            </a:r>
            <a:r>
              <a:rPr lang="fr-FR" dirty="0">
                <a:hlinkClick r:id="rId3"/>
              </a:rPr>
              <a:t>https://www.francetvinfo.fr/societe/education/refondation-de-l-ecole/video-apprenez-les-mathematiques-avec-la-methode-de-singapour_2372187.html</a:t>
            </a:r>
            <a:r>
              <a:rPr lang="fr-FR" dirty="0"/>
              <a:t>)</a:t>
            </a:r>
          </a:p>
          <a:p>
            <a:pPr eaLnBrk="1" fontAlgn="auto" hangingPunct="1">
              <a:spcBef>
                <a:spcPts val="0"/>
              </a:spcBef>
              <a:spcAft>
                <a:spcPts val="0"/>
              </a:spcAft>
              <a:defRPr/>
            </a:pPr>
            <a:r>
              <a:rPr lang="fr-FR" dirty="0">
                <a:latin typeface="+mn-lt"/>
              </a:rPr>
              <a:t>+ Article de Roland Charnay dans le café pédagogique (</a:t>
            </a:r>
            <a:r>
              <a:rPr lang="fr-FR" dirty="0">
                <a:hlinkClick r:id="rId4"/>
              </a:rPr>
              <a:t>http://www.cafepedagogique.net/lexpresso/Pages/2018/02/15022018Article636542746811501072.aspx</a:t>
            </a:r>
            <a:r>
              <a:rPr lang="fr-FR" dirty="0"/>
              <a:t>)</a:t>
            </a:r>
            <a:r>
              <a:rPr lang="fr-FR" dirty="0">
                <a:latin typeface="+mn-lt"/>
              </a:rPr>
              <a:t>.</a:t>
            </a:r>
          </a:p>
          <a:p>
            <a:pPr eaLnBrk="1" fontAlgn="auto" hangingPunct="1">
              <a:spcBef>
                <a:spcPts val="0"/>
              </a:spcBef>
              <a:spcAft>
                <a:spcPts val="0"/>
              </a:spcAft>
              <a:defRPr/>
            </a:pPr>
            <a:endParaRPr lang="fr-FR" dirty="0"/>
          </a:p>
          <a:p>
            <a:pPr>
              <a:defRPr/>
            </a:pPr>
            <a:endParaRPr lang="fr-FR" dirty="0">
              <a:latin typeface="+mn-lt"/>
            </a:endParaRPr>
          </a:p>
          <a:p>
            <a:pPr>
              <a:defRPr/>
            </a:pPr>
            <a:endParaRPr lang="fr-FR" dirty="0"/>
          </a:p>
        </p:txBody>
      </p:sp>
      <p:sp>
        <p:nvSpPr>
          <p:cNvPr id="76804" name="Espace réservé du numéro de diapositive 3">
            <a:extLst>
              <a:ext uri="{FF2B5EF4-FFF2-40B4-BE49-F238E27FC236}">
                <a16:creationId xmlns:a16="http://schemas.microsoft.com/office/drawing/2014/main" id="{D746F388-89D2-41A1-96A0-58C704B4FF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7BC68D83-BEB0-4A93-AA3A-844E3F191591}" type="slidenum">
              <a:rPr lang="fr-FR" altLang="fr-FR"/>
              <a:pPr eaLnBrk="1" hangingPunct="1">
                <a:spcBef>
                  <a:spcPct val="0"/>
                </a:spcBef>
              </a:pPr>
              <a:t>49</a:t>
            </a:fld>
            <a:endParaRPr lang="fr-FR" alt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txBox="1">
            <a:spLocks noGrp="1"/>
          </p:cNvSpPr>
          <p:nvPr>
            <p:ph type="sldNum" sz="quarter" idx="5"/>
          </p:nvPr>
        </p:nvSpPr>
        <p:spPr>
          <a:ln/>
        </p:spPr>
        <p:txBody>
          <a:bodyPr vert="horz" lIns="0" tIns="0" rIns="0" bIns="0" anchor="b" anchorCtr="0">
            <a:noAutofit/>
          </a:bodyPr>
          <a:lstStyle/>
          <a:p>
            <a:pPr lvl="0"/>
            <a:fld id="{5800DF77-0505-4A4C-9CDF-6D99CF3D91B5}" type="slidenum">
              <a:t>50</a:t>
            </a:fld>
            <a:endParaRPr lang="fr-FR"/>
          </a:p>
        </p:txBody>
      </p:sp>
      <p:sp>
        <p:nvSpPr>
          <p:cNvPr id="2" name="Espace réservé de l'image des diapositives 1"/>
          <p:cNvSpPr>
            <a:spLocks noGrp="1" noRot="1" noChangeAspect="1" noResize="1"/>
          </p:cNvSpPr>
          <p:nvPr>
            <p:ph type="sldImg"/>
          </p:nvPr>
        </p:nvSpPr>
        <p:spPr>
          <a:xfrm>
            <a:off x="846138" y="882650"/>
            <a:ext cx="5799137" cy="4351338"/>
          </a:xfrm>
          <a:solidFill>
            <a:srgbClr val="729FCF"/>
          </a:solidFill>
          <a:ln w="25400">
            <a:solidFill>
              <a:srgbClr val="3465A4"/>
            </a:solidFill>
            <a:prstDash val="solid"/>
          </a:ln>
        </p:spPr>
      </p:sp>
      <p:sp>
        <p:nvSpPr>
          <p:cNvPr id="3" name="Espace réservé des notes 2"/>
          <p:cNvSpPr txBox="1">
            <a:spLocks noGrp="1"/>
          </p:cNvSpPr>
          <p:nvPr>
            <p:ph type="body" sz="quarter" idx="1"/>
          </p:nvPr>
        </p:nvSpPr>
        <p:spPr>
          <a:xfrm>
            <a:off x="679768" y="4715153"/>
            <a:ext cx="5438140" cy="276999"/>
          </a:xfrm>
        </p:spPr>
        <p:txBody>
          <a:bodyPr>
            <a:spAutoFit/>
          </a:bodyPr>
          <a:lstStyle/>
          <a:p>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t>
            </a:r>
          </a:p>
        </p:txBody>
      </p:sp>
      <p:sp>
        <p:nvSpPr>
          <p:cNvPr id="4" name="Espace réservé du numéro de diapositive 3"/>
          <p:cNvSpPr>
            <a:spLocks noGrp="1"/>
          </p:cNvSpPr>
          <p:nvPr>
            <p:ph type="sldNum" sz="quarter" idx="5"/>
          </p:nvPr>
        </p:nvSpPr>
        <p:spPr/>
        <p:txBody>
          <a:bodyPr/>
          <a:lstStyle/>
          <a:p>
            <a:fld id="{3335C4FF-EA1F-4DF6-AD8E-D1EA87AA1A6F}" type="slidenum">
              <a:rPr lang="fr-FR" smtClean="0"/>
              <a:t>51</a:t>
            </a:fld>
            <a:endParaRPr lang="fr-FR"/>
          </a:p>
        </p:txBody>
      </p:sp>
    </p:spTree>
    <p:extLst>
      <p:ext uri="{BB962C8B-B14F-4D97-AF65-F5344CB8AC3E}">
        <p14:creationId xmlns:p14="http://schemas.microsoft.com/office/powerpoint/2010/main" val="19766985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a:t>Points importants concernant ces repères de progressivité</a:t>
            </a:r>
            <a:r>
              <a:rPr lang="fr-FR" b="1" baseline="0"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a:t>Pour les 2-4 ans, il est essentiel de stabiliser le concept sur les trois premiers nombres.</a:t>
            </a:r>
            <a:endParaRPr lang="fr-FR" dirty="0"/>
          </a:p>
          <a:p>
            <a:r>
              <a:rPr lang="fr-FR" baseline="0" dirty="0"/>
              <a:t>Pour les 4-6 ans, pour maitriser les nombres jusqu’à 10, il est nécessaire de les travailler au-delà de 10.</a:t>
            </a:r>
          </a:p>
          <a:p>
            <a:endParaRPr lang="fr-FR" baseline="0" dirty="0"/>
          </a:p>
          <a:p>
            <a:r>
              <a:rPr lang="fr-FR" baseline="0" dirty="0"/>
              <a:t>Il s’agit de repères pour l’enseignant, mais qui s’inscrivent dans la logique de cycle.</a:t>
            </a:r>
          </a:p>
          <a:p>
            <a:r>
              <a:rPr lang="fr-FR" baseline="0" dirty="0"/>
              <a:t>Dans la mise en œuvre, les activités proposées sont proches, c’est l’habillage qui va évoluer.</a:t>
            </a:r>
          </a:p>
          <a:p>
            <a:endParaRPr lang="fr-FR" baseline="0" dirty="0"/>
          </a:p>
          <a:p>
            <a:r>
              <a:rPr lang="fr-FR" baseline="0" dirty="0"/>
              <a:t>Chaque point composante du concept sera travaillé avec des activités problèmes incontournables, mais également dans des situations ritualisées qui permette l’entrainement et la mémorisation et des liens seront réalisés avec les activités fonctionnelles (dans lesquelles une explicitation forte de l’enseignant est nécessaire est primordiale).</a:t>
            </a:r>
          </a:p>
          <a:p>
            <a:endParaRPr lang="fr-FR" baseline="0"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54</a:t>
            </a:fld>
            <a:endParaRPr lang="fr-FR"/>
          </a:p>
        </p:txBody>
      </p:sp>
    </p:spTree>
    <p:extLst>
      <p:ext uri="{BB962C8B-B14F-4D97-AF65-F5344CB8AC3E}">
        <p14:creationId xmlns:p14="http://schemas.microsoft.com/office/powerpoint/2010/main" val="10916997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55</a:t>
            </a:fld>
            <a:endParaRPr lang="fr-FR"/>
          </a:p>
        </p:txBody>
      </p:sp>
    </p:spTree>
    <p:extLst>
      <p:ext uri="{BB962C8B-B14F-4D97-AF65-F5344CB8AC3E}">
        <p14:creationId xmlns:p14="http://schemas.microsoft.com/office/powerpoint/2010/main" val="10916997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a:solidFill>
                  <a:schemeClr val="tx1"/>
                </a:solidFill>
                <a:effectLst/>
                <a:latin typeface="+mn-lt"/>
                <a:ea typeface="+mn-ea"/>
                <a:cs typeface="+mn-cs"/>
              </a:rPr>
              <a:t>Pour</a:t>
            </a:r>
            <a:r>
              <a:rPr lang="fr-FR" sz="1200" kern="1200" baseline="0" dirty="0">
                <a:solidFill>
                  <a:schemeClr val="tx1"/>
                </a:solidFill>
                <a:effectLst/>
                <a:latin typeface="+mn-lt"/>
                <a:ea typeface="+mn-ea"/>
                <a:cs typeface="+mn-cs"/>
              </a:rPr>
              <a:t> aborder la division euclidienne dès la maternelle, </a:t>
            </a:r>
            <a:r>
              <a:rPr lang="fr-FR" sz="1200" kern="1200" dirty="0">
                <a:solidFill>
                  <a:schemeClr val="tx1"/>
                </a:solidFill>
                <a:effectLst/>
                <a:latin typeface="+mn-lt"/>
                <a:ea typeface="+mn-ea"/>
                <a:cs typeface="+mn-cs"/>
              </a:rPr>
              <a:t>il est important de commencer par la division quotition dès le départ.</a:t>
            </a:r>
          </a:p>
          <a:p>
            <a:r>
              <a:rPr lang="fr-FR" sz="1200" kern="1200" dirty="0">
                <a:solidFill>
                  <a:schemeClr val="tx1"/>
                </a:solidFill>
                <a:effectLst/>
                <a:latin typeface="+mn-lt"/>
                <a:ea typeface="+mn-ea"/>
                <a:cs typeface="+mn-cs"/>
              </a:rPr>
              <a:t>J’ai 25 éléments, combien de</a:t>
            </a:r>
            <a:r>
              <a:rPr lang="fr-FR" sz="1200" kern="1200" baseline="0" dirty="0">
                <a:solidFill>
                  <a:schemeClr val="tx1"/>
                </a:solidFill>
                <a:effectLst/>
                <a:latin typeface="+mn-lt"/>
                <a:ea typeface="+mn-ea"/>
                <a:cs typeface="+mn-cs"/>
              </a:rPr>
              <a:t> paquets contenant 2 bonbons puis je réaliser ? (itération de quantités).</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Si on fait des paquets de deux, on apprend à compter de 2 en 2, de 3 en 3… </a:t>
            </a:r>
          </a:p>
          <a:p>
            <a:r>
              <a:rPr lang="fr-FR" sz="1200" kern="1200" dirty="0">
                <a:solidFill>
                  <a:schemeClr val="tx1"/>
                </a:solidFill>
                <a:effectLst/>
                <a:latin typeface="+mn-lt"/>
                <a:ea typeface="+mn-ea"/>
                <a:cs typeface="+mn-cs"/>
              </a:rPr>
              <a:t>-&gt; Donner un sens d'addition réitérée plutôt que de partage.</a:t>
            </a:r>
          </a:p>
          <a:p>
            <a:r>
              <a:rPr lang="fr-FR" sz="1200" kern="1200" dirty="0">
                <a:solidFill>
                  <a:schemeClr val="tx1"/>
                </a:solidFill>
                <a:effectLst/>
                <a:latin typeface="+mn-lt"/>
                <a:ea typeface="+mn-ea"/>
                <a:cs typeface="+mn-cs"/>
              </a:rPr>
              <a:t>Les situations de partage</a:t>
            </a:r>
            <a:r>
              <a:rPr lang="fr-FR" sz="1200" kern="1200" baseline="0" dirty="0">
                <a:solidFill>
                  <a:schemeClr val="tx1"/>
                </a:solidFill>
                <a:effectLst/>
                <a:latin typeface="+mn-lt"/>
                <a:ea typeface="+mn-ea"/>
                <a:cs typeface="+mn-cs"/>
              </a:rPr>
              <a:t> sont elles, déjà beaucoup traitées dans la vie quotidienne.</a:t>
            </a:r>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Dés l'école maternelle, il est important de proposer des situations de partages équitables , mais aussi inéquitables de petites quantités et surtout de réaliser des itérations de quantités.</a:t>
            </a:r>
          </a:p>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56</a:t>
            </a:fld>
            <a:endParaRPr lang="fr-FR"/>
          </a:p>
        </p:txBody>
      </p:sp>
    </p:spTree>
    <p:extLst>
      <p:ext uri="{BB962C8B-B14F-4D97-AF65-F5344CB8AC3E}">
        <p14:creationId xmlns:p14="http://schemas.microsoft.com/office/powerpoint/2010/main" val="1091699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 L'école maternelle doit conduire progressivement chacun à comprendre que les nombres permettent à la fois d'exprimer des quantités (usage cardinal) et d'exprimer un rang ou un positionnement dans une liste (usage ordinal). Cet apprentissage demande du temps et la confrontation à de nombreuses situations impliquant des activités pré-numériques puis numériques. »</a:t>
            </a:r>
          </a:p>
          <a:p>
            <a:endParaRPr lang="fr-FR" dirty="0"/>
          </a:p>
          <a:p>
            <a:r>
              <a:rPr lang="fr-FR" dirty="0"/>
              <a:t>Les 4 modalités d’apprentissage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Apprendre en jouant </a:t>
            </a:r>
            <a:r>
              <a:rPr lang="fr-FR" dirty="0"/>
              <a:t>: </a:t>
            </a:r>
            <a:r>
              <a:rPr lang="fr-FR" altLang="fr-FR" sz="1200" dirty="0"/>
              <a:t>Le jeu favorise la richesse des expériences vécues, il permet l’exercice de l’autonomie, des conduites motrices , et des règles. Il favorise la communication</a:t>
            </a:r>
          </a:p>
          <a:p>
            <a:r>
              <a:rPr lang="fr-FR" b="1" dirty="0"/>
              <a:t>Jeux symboliques </a:t>
            </a:r>
            <a:r>
              <a:rPr lang="fr-FR" dirty="0"/>
              <a:t>: jeux d’imitation, de rôle, de mise en scène (commence vers 2 ans)</a:t>
            </a:r>
          </a:p>
          <a:p>
            <a:r>
              <a:rPr lang="fr-FR" b="1" dirty="0"/>
              <a:t>Jeux</a:t>
            </a:r>
            <a:r>
              <a:rPr lang="fr-FR" b="1" baseline="0" dirty="0"/>
              <a:t> d’exploration </a:t>
            </a:r>
            <a:r>
              <a:rPr lang="fr-FR" baseline="0" dirty="0"/>
              <a:t>: exercices sensori-moteurs, manipulations, expérimentation découvertes</a:t>
            </a:r>
          </a:p>
          <a:p>
            <a:r>
              <a:rPr lang="fr-FR" b="1" baseline="0" dirty="0"/>
              <a:t>Jeux de construction </a:t>
            </a:r>
            <a:r>
              <a:rPr lang="fr-FR" baseline="0" dirty="0"/>
              <a:t>: assemblages, fabrication</a:t>
            </a:r>
          </a:p>
          <a:p>
            <a:r>
              <a:rPr lang="fr-FR" b="1" baseline="0" dirty="0"/>
              <a:t>Jeux à règles :</a:t>
            </a:r>
            <a:r>
              <a:rPr lang="fr-FR" b="0" baseline="0" dirty="0"/>
              <a:t> (vers 4 ans)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1200" b="1" dirty="0">
                <a:solidFill>
                  <a:schemeClr val="tx1"/>
                </a:solidFill>
              </a:rPr>
              <a:t>Apprendre en réfléchissant et en résolvant des problèmes : </a:t>
            </a:r>
            <a:r>
              <a:rPr lang="fr-FR" altLang="fr-FR" sz="1200" b="0" dirty="0">
                <a:solidFill>
                  <a:schemeClr val="tx1"/>
                </a:solidFill>
              </a:rPr>
              <a:t>pour provoquer la réflexion des enfants, l’enseignant les met face à des problèmes à leur portée. Il met en place un milieu résistant dans lequel la connaissance visée est la solution optimale pour résoudre le problème.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1200" b="1" dirty="0">
                <a:solidFill>
                  <a:schemeClr val="tx1"/>
                </a:solidFill>
              </a:rPr>
              <a:t>Apprendre en s’exerçant </a:t>
            </a:r>
            <a:r>
              <a:rPr lang="fr-FR" altLang="fr-FR" sz="1200" b="0" dirty="0">
                <a:solidFill>
                  <a:schemeClr val="tx1"/>
                </a:solidFill>
              </a:rPr>
              <a:t>: les apprentissages s’inscrivent dans un temps long. Ils nécessitent souvent un temps d’appropriation qui peut passer soit par la reprise de processus connus soit par de nouvelles situations.</a:t>
            </a:r>
          </a:p>
          <a:p>
            <a:pPr eaLnBrk="1" hangingPunct="1">
              <a:buFont typeface="Wingdings" panose="05000000000000000000" pitchFamily="2" charset="2"/>
              <a:buNone/>
            </a:pPr>
            <a:r>
              <a:rPr lang="fr-FR" altLang="fr-FR" sz="1200" b="1" dirty="0">
                <a:solidFill>
                  <a:schemeClr val="tx1"/>
                </a:solidFill>
              </a:rPr>
              <a:t>Apprendre en se remémorant et en mémorisant : les opérations mentales de mémorisation chez le jeune enfant ne sont pas volontaires.</a:t>
            </a:r>
            <a:r>
              <a:rPr lang="fr-FR" altLang="fr-FR" sz="1200" dirty="0">
                <a:solidFill>
                  <a:schemeClr val="tx1"/>
                </a:solidFill>
              </a:rPr>
              <a:t> L’enseignant stabilise</a:t>
            </a:r>
            <a:r>
              <a:rPr lang="fr-FR" altLang="fr-FR" sz="1200" baseline="0" dirty="0">
                <a:solidFill>
                  <a:schemeClr val="tx1"/>
                </a:solidFill>
              </a:rPr>
              <a:t> </a:t>
            </a:r>
            <a:r>
              <a:rPr lang="fr-FR" altLang="fr-FR" sz="1200" dirty="0">
                <a:solidFill>
                  <a:schemeClr val="tx1"/>
                </a:solidFill>
              </a:rPr>
              <a:t>les informations, organise des retours réguliers sur les acquisitions antérieures.</a:t>
            </a:r>
          </a:p>
          <a:p>
            <a:pPr eaLnBrk="1" hangingPunct="1">
              <a:buFont typeface="Wingdings" panose="05000000000000000000" pitchFamily="2" charset="2"/>
              <a:buNone/>
            </a:pPr>
            <a:r>
              <a:rPr lang="fr-FR" altLang="fr-FR" sz="1200" dirty="0">
                <a:solidFill>
                  <a:schemeClr val="tx1"/>
                </a:solidFill>
              </a:rPr>
              <a:t>Il Crée</a:t>
            </a:r>
            <a:r>
              <a:rPr lang="fr-FR" altLang="fr-FR" sz="1200" baseline="0" dirty="0">
                <a:solidFill>
                  <a:schemeClr val="tx1"/>
                </a:solidFill>
              </a:rPr>
              <a:t> </a:t>
            </a:r>
            <a:r>
              <a:rPr lang="fr-FR" altLang="fr-FR" sz="1200" dirty="0">
                <a:solidFill>
                  <a:schemeClr val="tx1"/>
                </a:solidFill>
              </a:rPr>
              <a:t>des outils supports de mémorisation, aidant à la consolidation des acquis.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altLang="fr-FR" sz="1200" b="1" dirty="0">
              <a:solidFill>
                <a:schemeClr val="tx1"/>
              </a:solidFill>
            </a:endParaRPr>
          </a:p>
          <a:p>
            <a:endParaRPr lang="fr-FR" dirty="0"/>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6</a:t>
            </a:fld>
            <a:endParaRPr lang="fr-FR"/>
          </a:p>
        </p:txBody>
      </p:sp>
    </p:spTree>
    <p:extLst>
      <p:ext uri="{BB962C8B-B14F-4D97-AF65-F5344CB8AC3E}">
        <p14:creationId xmlns:p14="http://schemas.microsoft.com/office/powerpoint/2010/main" val="34439192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Attention aux malentendus pour les élèves. Dans les activités fonctionnelles et ritualisées notamment, sans explicitation, l'élèves ne fait pas de lien avec les compétences mathématiques qu'il construit. Rendre visible pour l'élèves que le nombre a une utilité dans toutes ces situations qui sont mathématiques : on prend plaisir à résoudre des problèmes, on y arrive, on cherche...</a:t>
            </a:r>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57</a:t>
            </a:fld>
            <a:endParaRPr lang="fr-FR"/>
          </a:p>
        </p:txBody>
      </p:sp>
    </p:spTree>
    <p:extLst>
      <p:ext uri="{BB962C8B-B14F-4D97-AF65-F5344CB8AC3E}">
        <p14:creationId xmlns:p14="http://schemas.microsoft.com/office/powerpoint/2010/main" val="17766453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Espace réservé de l'image des diapositives 1">
            <a:extLst>
              <a:ext uri="{FF2B5EF4-FFF2-40B4-BE49-F238E27FC236}">
                <a16:creationId xmlns:a16="http://schemas.microsoft.com/office/drawing/2014/main" id="{5BD134C2-326E-4858-86FD-C939DCF5D8B1}"/>
              </a:ext>
            </a:extLst>
          </p:cNvPr>
          <p:cNvSpPr>
            <a:spLocks noGrp="1" noRot="1" noChangeAspect="1" noTextEdit="1"/>
          </p:cNvSpPr>
          <p:nvPr>
            <p:ph type="sldImg"/>
          </p:nvPr>
        </p:nvSpPr>
        <p:spPr>
          <a:ln/>
        </p:spPr>
      </p:sp>
      <p:sp>
        <p:nvSpPr>
          <p:cNvPr id="78851" name="Espace réservé des commentaires 2">
            <a:extLst>
              <a:ext uri="{FF2B5EF4-FFF2-40B4-BE49-F238E27FC236}">
                <a16:creationId xmlns:a16="http://schemas.microsoft.com/office/drawing/2014/main" id="{44C651F2-B1F1-4810-A33E-E28F76578B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a:latin typeface="Arial" panose="020B0604020202020204" pitchFamily="34" charset="0"/>
              </a:rPr>
              <a:t>A RETENIR…</a:t>
            </a:r>
          </a:p>
        </p:txBody>
      </p:sp>
      <p:sp>
        <p:nvSpPr>
          <p:cNvPr id="78852" name="Espace réservé du numéro de diapositive 3">
            <a:extLst>
              <a:ext uri="{FF2B5EF4-FFF2-40B4-BE49-F238E27FC236}">
                <a16:creationId xmlns:a16="http://schemas.microsoft.com/office/drawing/2014/main" id="{7A0C72A1-15D4-4351-9190-9547D82FE6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54F2698-1C29-412F-BEB4-252F3B909430}" type="slidenum">
              <a:rPr lang="fr-FR" altLang="fr-FR"/>
              <a:pPr eaLnBrk="1" hangingPunct="1">
                <a:spcBef>
                  <a:spcPct val="0"/>
                </a:spcBef>
              </a:pPr>
              <a:t>58</a:t>
            </a:fld>
            <a:endParaRPr lang="fr-FR" altLang="fr-F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048000" y="552450"/>
            <a:ext cx="3689350" cy="2768600"/>
          </a:xfrm>
        </p:spPr>
      </p:sp>
      <p:sp>
        <p:nvSpPr>
          <p:cNvPr id="3" name="Espace réservé des commentaires 2"/>
          <p:cNvSpPr>
            <a:spLocks noGrp="1"/>
          </p:cNvSpPr>
          <p:nvPr>
            <p:ph type="body" idx="1"/>
          </p:nvPr>
        </p:nvSpPr>
        <p:spPr/>
        <p:txBody>
          <a:bodyPr/>
          <a:lstStyle/>
          <a:p>
            <a:r>
              <a:rPr lang="fr-FR" dirty="0"/>
              <a:t>Comment ranger les réglettes pour</a:t>
            </a:r>
            <a:r>
              <a:rPr lang="fr-FR" baseline="0" dirty="0"/>
              <a:t> la découverte des fractions?</a:t>
            </a:r>
          </a:p>
          <a:p>
            <a:r>
              <a:rPr lang="fr-FR" dirty="0"/>
              <a:t>Construire un escalier régulier</a:t>
            </a:r>
          </a:p>
        </p:txBody>
      </p:sp>
      <p:sp>
        <p:nvSpPr>
          <p:cNvPr id="4" name="Espace réservé du numéro de diapositive 3"/>
          <p:cNvSpPr>
            <a:spLocks noGrp="1"/>
          </p:cNvSpPr>
          <p:nvPr>
            <p:ph type="sldNum" idx="10"/>
          </p:nvPr>
        </p:nvSpPr>
        <p:spPr/>
        <p:txBody>
          <a:bodyPr/>
          <a:lstStyle/>
          <a:p>
            <a:pPr marL="0" marR="0" lvl="0" indent="0" algn="r" rtl="0">
              <a:spcBef>
                <a:spcPts val="0"/>
              </a:spcBef>
              <a:buSzPct val="25000"/>
              <a:buNone/>
            </a:pPr>
            <a:fld id="{00000000-1234-1234-1234-123412341234}" type="slidenum">
              <a:rPr lang="fr-FR" sz="1200" b="0" i="0" u="none" strike="noStrike" cap="none" smtClean="0">
                <a:solidFill>
                  <a:schemeClr val="dk1"/>
                </a:solidFill>
                <a:latin typeface="Calibri"/>
                <a:ea typeface="Calibri"/>
                <a:cs typeface="Calibri"/>
                <a:sym typeface="Calibri"/>
              </a:rPr>
              <a:t>59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4350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048000" y="552450"/>
            <a:ext cx="3689350" cy="2768600"/>
          </a:xfrm>
        </p:spPr>
      </p:sp>
      <p:sp>
        <p:nvSpPr>
          <p:cNvPr id="3" name="Espace réservé des notes 2"/>
          <p:cNvSpPr>
            <a:spLocks noGrp="1"/>
          </p:cNvSpPr>
          <p:nvPr>
            <p:ph type="body" idx="1"/>
          </p:nvPr>
        </p:nvSpPr>
        <p:spPr/>
        <p:txBody>
          <a:bodyPr/>
          <a:lstStyle/>
          <a:p>
            <a:r>
              <a:rPr lang="fr-FR" dirty="0"/>
              <a:t>Manipuler</a:t>
            </a:r>
            <a:r>
              <a:rPr lang="fr-FR" baseline="0" dirty="0"/>
              <a:t> des fractions simples inférieures ou supérieures à l’unité</a:t>
            </a:r>
          </a:p>
          <a:p>
            <a:r>
              <a:rPr lang="fr-FR" baseline="0" dirty="0"/>
              <a:t>Consolider la notion d’unité</a:t>
            </a:r>
            <a:endParaRPr lang="fr-FR" dirty="0"/>
          </a:p>
        </p:txBody>
      </p:sp>
      <p:sp>
        <p:nvSpPr>
          <p:cNvPr id="4" name="Espace réservé du numéro de diapositive 3"/>
          <p:cNvSpPr>
            <a:spLocks noGrp="1"/>
          </p:cNvSpPr>
          <p:nvPr>
            <p:ph type="sldNum" sz="quarter" idx="10"/>
          </p:nvPr>
        </p:nvSpPr>
        <p:spPr/>
        <p:txBody>
          <a:bodyPr/>
          <a:lstStyle/>
          <a:p>
            <a:fld id="{45B17B39-609E-4104-A792-60BFFCCFE7CB}" type="slidenum">
              <a:rPr lang="fr-FR" smtClean="0">
                <a:solidFill>
                  <a:prstClr val="black"/>
                </a:solidFill>
                <a:latin typeface="Calibri"/>
              </a:rPr>
              <a:pPr/>
              <a:t>60</a:t>
            </a:fld>
            <a:endParaRPr lang="fr-FR">
              <a:solidFill>
                <a:prstClr val="black"/>
              </a:solidFill>
              <a:latin typeface="Calibri"/>
            </a:endParaRPr>
          </a:p>
        </p:txBody>
      </p:sp>
    </p:spTree>
    <p:extLst>
      <p:ext uri="{BB962C8B-B14F-4D97-AF65-F5344CB8AC3E}">
        <p14:creationId xmlns:p14="http://schemas.microsoft.com/office/powerpoint/2010/main" val="28450757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048000" y="552450"/>
            <a:ext cx="3689350" cy="2768600"/>
          </a:xfrm>
        </p:spPr>
      </p:sp>
      <p:sp>
        <p:nvSpPr>
          <p:cNvPr id="3" name="Espace réservé des commentaires 2"/>
          <p:cNvSpPr>
            <a:spLocks noGrp="1"/>
          </p:cNvSpPr>
          <p:nvPr>
            <p:ph type="body" idx="1"/>
          </p:nvPr>
        </p:nvSpPr>
        <p:spPr/>
        <p:txBody>
          <a:bodyPr/>
          <a:lstStyle/>
          <a:p>
            <a:r>
              <a:rPr lang="fr-FR" sz="1100" dirty="0"/>
              <a:t>Pour trouver la longueur de la réglette rouge, l’élève regarde</a:t>
            </a:r>
            <a:r>
              <a:rPr lang="fr-FR" sz="1100" baseline="0" dirty="0"/>
              <a:t> combien de réglettes rouges sont nécessaires pour reconstituer l’unité : il faut 5 réglettes rouges pour obtenir une unité </a:t>
            </a:r>
            <a:r>
              <a:rPr lang="fr-FR" sz="1100" baseline="0" dirty="0">
                <a:sym typeface="Wingdings" panose="05000000000000000000" pitchFamily="2" charset="2"/>
              </a:rPr>
              <a:t> l’unité est donc partagée en 5 parts égales, et une réglette rouge représente une de ces parts.</a:t>
            </a:r>
          </a:p>
          <a:p>
            <a:r>
              <a:rPr lang="fr-FR" sz="1100" baseline="0" dirty="0">
                <a:sym typeface="Wingdings" panose="05000000000000000000" pitchFamily="2" charset="2"/>
              </a:rPr>
              <a:t>Chaque réglette rouge vaut donc 1/5 de l’unité.</a:t>
            </a:r>
            <a:endParaRPr lang="fr-FR" sz="1100" dirty="0"/>
          </a:p>
        </p:txBody>
      </p:sp>
      <p:sp>
        <p:nvSpPr>
          <p:cNvPr id="4" name="Espace réservé du numéro de diapositive 3"/>
          <p:cNvSpPr>
            <a:spLocks noGrp="1"/>
          </p:cNvSpPr>
          <p:nvPr>
            <p:ph type="sldNum" sz="quarter" idx="10"/>
          </p:nvPr>
        </p:nvSpPr>
        <p:spPr/>
        <p:txBody>
          <a:bodyPr/>
          <a:lstStyle/>
          <a:p>
            <a:fld id="{45B17B39-609E-4104-A792-60BFFCCFE7CB}" type="slidenum">
              <a:rPr lang="fr-FR" smtClean="0">
                <a:solidFill>
                  <a:prstClr val="black"/>
                </a:solidFill>
                <a:latin typeface="Calibri"/>
              </a:rPr>
              <a:pPr/>
              <a:t>61</a:t>
            </a:fld>
            <a:endParaRPr lang="fr-FR">
              <a:solidFill>
                <a:prstClr val="black"/>
              </a:solidFill>
              <a:latin typeface="Calibri"/>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768" y="4549627"/>
            <a:ext cx="8028823" cy="888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44245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048000" y="552450"/>
            <a:ext cx="3689350" cy="2768600"/>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mn-lt"/>
                <a:ea typeface="+mn-ea"/>
                <a:cs typeface="+mn-cs"/>
              </a:rPr>
              <a:t>Faire varier l’unité permet de montrer que l’unité n’est pas attachée à un objet singulier.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mn-lt"/>
              <a:ea typeface="+mn-ea"/>
              <a:cs typeface="+mn-cs"/>
            </a:endParaRPr>
          </a:p>
          <a:p>
            <a:pPr marL="449580">
              <a:spcAft>
                <a:spcPts val="0"/>
              </a:spcAft>
            </a:pPr>
            <a:r>
              <a:rPr lang="fr-FR" sz="1200" dirty="0">
                <a:solidFill>
                  <a:srgbClr val="0070C0"/>
                </a:solidFill>
                <a:effectLst/>
                <a:latin typeface="Calibri"/>
                <a:ea typeface="Calibri"/>
                <a:cs typeface="Times New Roman"/>
                <a:sym typeface="Wingdings"/>
              </a:rPr>
              <a:t></a:t>
            </a:r>
            <a:r>
              <a:rPr lang="fr-FR" sz="1200" dirty="0">
                <a:solidFill>
                  <a:srgbClr val="0070C0"/>
                </a:solidFill>
                <a:effectLst/>
                <a:latin typeface="Calibri"/>
                <a:ea typeface="Calibri"/>
                <a:cs typeface="Times New Roman"/>
              </a:rPr>
              <a:t> Fractions simples, fraction partage, travail autour de l’unité (reconstitution, changement d’unité). La manipulation permet de valider la réponse tout en travaillant le sens de la fraction partage.</a:t>
            </a:r>
            <a:endParaRPr lang="fr-FR" sz="1200" dirty="0">
              <a:effectLst/>
              <a:latin typeface="Calibri"/>
              <a:ea typeface="Calibri"/>
              <a:cs typeface="Times New Roman"/>
            </a:endParaRPr>
          </a:p>
          <a:p>
            <a:endParaRPr lang="fr-FR" dirty="0"/>
          </a:p>
        </p:txBody>
      </p:sp>
      <p:sp>
        <p:nvSpPr>
          <p:cNvPr id="4" name="Espace réservé du numéro de diapositive 3"/>
          <p:cNvSpPr>
            <a:spLocks noGrp="1"/>
          </p:cNvSpPr>
          <p:nvPr>
            <p:ph type="sldNum" sz="quarter" idx="10"/>
          </p:nvPr>
        </p:nvSpPr>
        <p:spPr/>
        <p:txBody>
          <a:bodyPr/>
          <a:lstStyle/>
          <a:p>
            <a:fld id="{45B17B39-609E-4104-A792-60BFFCCFE7CB}" type="slidenum">
              <a:rPr lang="fr-FR" smtClean="0">
                <a:solidFill>
                  <a:prstClr val="black"/>
                </a:solidFill>
                <a:latin typeface="Calibri"/>
              </a:rPr>
              <a:pPr/>
              <a:t>62</a:t>
            </a:fld>
            <a:endParaRPr lang="fr-FR">
              <a:solidFill>
                <a:prstClr val="black"/>
              </a:solidFill>
              <a:latin typeface="Calibri"/>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174" y="4072388"/>
            <a:ext cx="7603477" cy="775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55955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048000" y="552450"/>
            <a:ext cx="3689350" cy="2768600"/>
          </a:xfrm>
        </p:spPr>
      </p:sp>
      <p:sp>
        <p:nvSpPr>
          <p:cNvPr id="3" name="Espace réservé des commentaires 2"/>
          <p:cNvSpPr>
            <a:spLocks noGrp="1"/>
          </p:cNvSpPr>
          <p:nvPr>
            <p:ph type="body" idx="1"/>
          </p:nvPr>
        </p:nvSpPr>
        <p:spPr/>
        <p:txBody>
          <a:bodyPr/>
          <a:lstStyle/>
          <a:p>
            <a:pPr>
              <a:spcAft>
                <a:spcPts val="0"/>
              </a:spcAft>
            </a:pPr>
            <a:r>
              <a:rPr lang="fr-FR" sz="1200" dirty="0">
                <a:solidFill>
                  <a:srgbClr val="0070C0"/>
                </a:solidFill>
                <a:effectLst/>
                <a:latin typeface="Calibri"/>
                <a:ea typeface="Calibri"/>
                <a:cs typeface="Times New Roman"/>
              </a:rPr>
              <a:t>Idem, avec des fractions supérieures à l’unité</a:t>
            </a:r>
            <a:endParaRPr lang="fr-FR" sz="1200" dirty="0">
              <a:effectLst/>
              <a:latin typeface="Calibri"/>
              <a:ea typeface="Calibri"/>
              <a:cs typeface="Times New Roman"/>
            </a:endParaRPr>
          </a:p>
          <a:p>
            <a:endParaRPr lang="fr-FR" dirty="0"/>
          </a:p>
          <a:p>
            <a:r>
              <a:rPr lang="fr-FR" dirty="0"/>
              <a:t>Chaque réglette blanche correspond au cinquième de l’unité.</a:t>
            </a:r>
          </a:p>
          <a:p>
            <a:r>
              <a:rPr lang="fr-FR" dirty="0"/>
              <a:t>La</a:t>
            </a:r>
            <a:r>
              <a:rPr lang="fr-FR" baseline="0" dirty="0"/>
              <a:t> réglette marron vaut « une unité plus trois cinquièmes de l’unité » ou encore « huit cinquièmes de l’unité » ou « deux unités moins deux cinquièmes de l’unité ».</a:t>
            </a:r>
          </a:p>
          <a:p>
            <a:r>
              <a:rPr lang="fr-FR" baseline="0" dirty="0"/>
              <a:t>La réglette rose vaut « quatre cinquièmes » ou « la moitié de huit cinquièmes » ou « une unité moins un cinquièmes ».</a:t>
            </a:r>
            <a:endParaRPr lang="fr-FR" dirty="0"/>
          </a:p>
        </p:txBody>
      </p:sp>
      <p:sp>
        <p:nvSpPr>
          <p:cNvPr id="4" name="Espace réservé du numéro de diapositive 3"/>
          <p:cNvSpPr>
            <a:spLocks noGrp="1"/>
          </p:cNvSpPr>
          <p:nvPr>
            <p:ph type="sldNum" sz="quarter" idx="10"/>
          </p:nvPr>
        </p:nvSpPr>
        <p:spPr/>
        <p:txBody>
          <a:bodyPr/>
          <a:lstStyle/>
          <a:p>
            <a:fld id="{45B17B39-609E-4104-A792-60BFFCCFE7CB}" type="slidenum">
              <a:rPr lang="fr-FR" smtClean="0">
                <a:solidFill>
                  <a:prstClr val="black"/>
                </a:solidFill>
                <a:latin typeface="Calibri"/>
              </a:rPr>
              <a:pPr/>
              <a:t>63</a:t>
            </a:fld>
            <a:endParaRPr lang="fr-FR">
              <a:solidFill>
                <a:prstClr val="black"/>
              </a:solidFill>
              <a:latin typeface="Calibri"/>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214" y="4471458"/>
            <a:ext cx="7803738" cy="895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3212" y="5565854"/>
            <a:ext cx="7051057" cy="1356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8346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a:spLocks noGrp="1" noRot="1" noChangeAspect="1"/>
          </p:cNvSpPr>
          <p:nvPr>
            <p:ph type="sldImg" idx="2"/>
          </p:nvPr>
        </p:nvSpPr>
        <p:spPr>
          <a:xfrm>
            <a:off x="3048000" y="552450"/>
            <a:ext cx="3689350" cy="27686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3" name="Shape 273"/>
          <p:cNvSpPr txBox="1">
            <a:spLocks noGrp="1"/>
          </p:cNvSpPr>
          <p:nvPr>
            <p:ph type="body" idx="1"/>
          </p:nvPr>
        </p:nvSpPr>
        <p:spPr>
          <a:xfrm>
            <a:off x="978582" y="3505260"/>
            <a:ext cx="7828655" cy="332077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DEFINITION  EDUSCOL</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Fraction est couramment utilisé pour désigner une écriture fractionnaire d’un nombre rationnel</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Définir l’écriture fractionnaire : en a report  de b </a:t>
            </a:r>
            <a:r>
              <a:rPr lang="fr-FR" sz="1200" b="0" i="0" u="none" strike="noStrike" cap="none" dirty="0" err="1">
                <a:solidFill>
                  <a:schemeClr val="dk1"/>
                </a:solidFill>
                <a:latin typeface="Calibri"/>
                <a:ea typeface="Calibri"/>
                <a:cs typeface="Calibri"/>
                <a:sym typeface="Calibri"/>
              </a:rPr>
              <a:t>ième</a:t>
            </a:r>
            <a:r>
              <a:rPr lang="fr-FR" sz="1200" b="0" i="0" u="none" strike="noStrike" cap="none" dirty="0">
                <a:solidFill>
                  <a:schemeClr val="dk1"/>
                </a:solidFill>
                <a:latin typeface="Calibri"/>
                <a:ea typeface="Calibri"/>
                <a:cs typeface="Calibri"/>
                <a:sym typeface="Calibri"/>
              </a:rPr>
              <a:t> - ax3/2 report de ½ 3 fois1/b </a:t>
            </a:r>
          </a:p>
          <a:p>
            <a:pPr marL="0" marR="0" lvl="0" indent="0" algn="l" rtl="0">
              <a:spcBef>
                <a:spcPts val="0"/>
              </a:spcBef>
              <a:buSzPct val="25000"/>
              <a:buNone/>
            </a:pPr>
            <a:r>
              <a:rPr lang="fr-FR" sz="1200" b="0" i="0" u="none" strike="noStrike" cap="none" dirty="0">
                <a:solidFill>
                  <a:schemeClr val="dk1"/>
                </a:solidFill>
                <a:latin typeface="Calibri"/>
                <a:ea typeface="Calibri"/>
                <a:cs typeface="Calibri"/>
                <a:sym typeface="Calibri"/>
              </a:rPr>
              <a:t>Fraction simple : quand le partage de l’unité se fait en un petit nombre de parts </a:t>
            </a:r>
            <a:r>
              <a:rPr lang="fr-FR" dirty="0"/>
              <a:t>(</a:t>
            </a:r>
            <a:r>
              <a:rPr lang="fr-FR" sz="1200" b="0" i="0" u="none" strike="noStrike" cap="none" dirty="0">
                <a:solidFill>
                  <a:schemeClr val="dk1"/>
                </a:solidFill>
                <a:latin typeface="Calibri"/>
                <a:ea typeface="Calibri"/>
                <a:cs typeface="Calibri"/>
                <a:sym typeface="Calibri"/>
              </a:rPr>
              <a:t>2,3,4....) et que l’on prend un petit nombre de telles parts, on parle de fractions simples : 2/3, 5/4, 3/10</a:t>
            </a:r>
          </a:p>
          <a:p>
            <a:pPr marL="0" marR="0" lvl="0" indent="0" algn="l" rtl="0">
              <a:lnSpc>
                <a:spcPct val="100000"/>
              </a:lnSpc>
              <a:spcBef>
                <a:spcPts val="0"/>
              </a:spcBef>
              <a:spcAft>
                <a:spcPts val="0"/>
              </a:spcAft>
              <a:buClr>
                <a:schemeClr val="dk1"/>
              </a:buClr>
              <a:buSzPct val="25000"/>
              <a:buFont typeface="Calibri"/>
              <a:buNone/>
            </a:pPr>
            <a:r>
              <a:rPr lang="fr-FR" sz="1200" b="0" i="0" u="none" strike="noStrike" cap="none" dirty="0" err="1">
                <a:solidFill>
                  <a:schemeClr val="dk1"/>
                </a:solidFill>
                <a:latin typeface="Calibri"/>
                <a:ea typeface="Calibri"/>
                <a:cs typeface="Calibri"/>
                <a:sym typeface="Calibri"/>
              </a:rPr>
              <a:t>Reglettes</a:t>
            </a:r>
            <a:r>
              <a:rPr lang="fr-FR" sz="1200" b="0" i="0" u="none" strike="noStrike" cap="none" dirty="0">
                <a:solidFill>
                  <a:schemeClr val="dk1"/>
                </a:solidFill>
                <a:latin typeface="Calibri"/>
                <a:ea typeface="Calibri"/>
                <a:cs typeface="Calibri"/>
                <a:sym typeface="Calibri"/>
              </a:rPr>
              <a:t> : l’équivalence des fractions est visible (code couleur )</a:t>
            </a:r>
          </a:p>
          <a:p>
            <a:pPr marL="449580">
              <a:spcAft>
                <a:spcPts val="0"/>
              </a:spcAft>
            </a:pPr>
            <a:r>
              <a:rPr lang="fr-FR" sz="1200" dirty="0">
                <a:solidFill>
                  <a:srgbClr val="0070C0"/>
                </a:solidFill>
                <a:effectLst/>
                <a:latin typeface="Calibri"/>
                <a:ea typeface="Calibri"/>
                <a:cs typeface="Times New Roman"/>
                <a:sym typeface="Wingdings"/>
              </a:rPr>
              <a:t></a:t>
            </a:r>
            <a:r>
              <a:rPr lang="fr-FR" sz="1200" dirty="0">
                <a:solidFill>
                  <a:srgbClr val="0070C0"/>
                </a:solidFill>
                <a:effectLst/>
                <a:latin typeface="Calibri"/>
                <a:ea typeface="Calibri"/>
                <a:cs typeface="Times New Roman"/>
              </a:rPr>
              <a:t> Carte d’identité construite en début de cycle et progressivement enrichie au fur et à mesure des apprentissages</a:t>
            </a:r>
            <a:endParaRPr lang="fr-FR" sz="1200" dirty="0">
              <a:effectLst/>
              <a:latin typeface="Calibri"/>
              <a:ea typeface="Calibri"/>
              <a:cs typeface="Times New Roman"/>
            </a:endParaRPr>
          </a:p>
          <a:p>
            <a:pPr marL="449580">
              <a:spcAft>
                <a:spcPts val="0"/>
              </a:spcAft>
            </a:pPr>
            <a:r>
              <a:rPr lang="fr-FR" sz="1200" dirty="0">
                <a:solidFill>
                  <a:srgbClr val="0070C0"/>
                </a:solidFill>
                <a:effectLst/>
                <a:latin typeface="Calibri"/>
                <a:ea typeface="Calibri"/>
                <a:cs typeface="Times New Roman"/>
                <a:sym typeface="Wingdings"/>
              </a:rPr>
              <a:t></a:t>
            </a:r>
            <a:r>
              <a:rPr lang="fr-FR" sz="1200" dirty="0">
                <a:solidFill>
                  <a:srgbClr val="0070C0"/>
                </a:solidFill>
                <a:effectLst/>
                <a:latin typeface="Calibri"/>
                <a:ea typeface="Calibri"/>
                <a:cs typeface="Times New Roman"/>
              </a:rPr>
              <a:t> Compétence « représenter » : proposer plusieurs écritures possibles du même nombre</a:t>
            </a:r>
            <a:endParaRPr lang="fr-FR" sz="1200" dirty="0">
              <a:effectLst/>
              <a:latin typeface="Calibri"/>
              <a:ea typeface="Calibri"/>
              <a:cs typeface="Times New Roman"/>
            </a:endParaRPr>
          </a:p>
          <a:p>
            <a:pPr indent="449580">
              <a:spcAft>
                <a:spcPts val="0"/>
              </a:spcAft>
            </a:pPr>
            <a:r>
              <a:rPr lang="fr-FR" sz="1200" i="1" dirty="0">
                <a:solidFill>
                  <a:srgbClr val="FF0000"/>
                </a:solidFill>
                <a:effectLst/>
                <a:latin typeface="Calibri"/>
                <a:ea typeface="Times New Roman"/>
                <a:cs typeface="Times New Roman"/>
              </a:rPr>
              <a:t>Situation proposée en annexe du document ressource</a:t>
            </a:r>
            <a:endParaRPr lang="fr-FR" sz="1200" dirty="0">
              <a:effectLst/>
              <a:latin typeface="Calibri"/>
              <a:ea typeface="Calibri"/>
              <a:cs typeface="Times New Roman"/>
            </a:endParaRPr>
          </a:p>
          <a:p>
            <a:pPr>
              <a:spcAft>
                <a:spcPts val="0"/>
              </a:spcAft>
            </a:pPr>
            <a:r>
              <a:rPr lang="fr-FR" sz="1200" dirty="0">
                <a:effectLst/>
                <a:latin typeface="Calibri"/>
                <a:ea typeface="Times New Roman"/>
                <a:cs typeface="Times New Roman"/>
              </a:rPr>
              <a:t> </a:t>
            </a:r>
            <a:endParaRPr lang="fr-FR" sz="1200" dirty="0">
              <a:effectLst/>
              <a:latin typeface="Calibri"/>
              <a:ea typeface="Calibri"/>
              <a:cs typeface="Times New Roman"/>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274" name="Shape 274"/>
          <p:cNvSpPr txBox="1">
            <a:spLocks noGrp="1"/>
          </p:cNvSpPr>
          <p:nvPr>
            <p:ph type="sldNum" idx="12"/>
          </p:nvPr>
        </p:nvSpPr>
        <p:spPr>
          <a:xfrm>
            <a:off x="5543035" y="7009235"/>
            <a:ext cx="4240521" cy="368975"/>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fr-FR" sz="1200">
                <a:solidFill>
                  <a:schemeClr val="dk1"/>
                </a:solidFill>
                <a:latin typeface="Calibri"/>
                <a:ea typeface="Calibri"/>
                <a:cs typeface="Calibri"/>
                <a:sym typeface="Calibri"/>
              </a:rPr>
              <a:t>64</a:t>
            </a:fld>
            <a:endParaRPr lang="fr-F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Attention au langage enseignant en</a:t>
            </a:r>
            <a:r>
              <a:rPr lang="fr-FR" baseline="0" dirty="0"/>
              <a:t> direction des élèves : « On va faire un jeu » : bien expliciter le fait que l’on fait des mathématiques, on </a:t>
            </a:r>
            <a:r>
              <a:rPr lang="fr-FR" baseline="0" dirty="0" err="1"/>
              <a:t>résoud</a:t>
            </a:r>
            <a:r>
              <a:rPr lang="fr-FR" baseline="0" dirty="0"/>
              <a:t> un problème pour tels apprentissages</a:t>
            </a:r>
            <a:endParaRPr lang="fr-FR" dirty="0"/>
          </a:p>
        </p:txBody>
      </p:sp>
      <p:sp>
        <p:nvSpPr>
          <p:cNvPr id="4" name="Espace réservé du numéro de diapositive 3"/>
          <p:cNvSpPr>
            <a:spLocks noGrp="1"/>
          </p:cNvSpPr>
          <p:nvPr>
            <p:ph type="sldNum" sz="quarter" idx="10"/>
          </p:nvPr>
        </p:nvSpPr>
        <p:spPr/>
        <p:txBody>
          <a:bodyPr/>
          <a:lstStyle/>
          <a:p>
            <a:fld id="{83A66346-C814-42DF-96E8-F876DF2CFCF6}" type="slidenum">
              <a:rPr lang="fr-FR" smtClean="0"/>
              <a:t>7</a:t>
            </a:fld>
            <a:endParaRPr lang="fr-FR"/>
          </a:p>
        </p:txBody>
      </p:sp>
    </p:spTree>
    <p:extLst>
      <p:ext uri="{BB962C8B-B14F-4D97-AF65-F5344CB8AC3E}">
        <p14:creationId xmlns:p14="http://schemas.microsoft.com/office/powerpoint/2010/main" val="398120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Les problèmes pour apprendre sont destinés à faire acquérir deux types de compétences : étudier les nombres et les utiliser</a:t>
            </a:r>
          </a:p>
        </p:txBody>
      </p:sp>
      <p:sp>
        <p:nvSpPr>
          <p:cNvPr id="4" name="Espace réservé du numéro de diapositive 3"/>
          <p:cNvSpPr>
            <a:spLocks noGrp="1"/>
          </p:cNvSpPr>
          <p:nvPr>
            <p:ph type="sldNum" sz="quarter" idx="10"/>
          </p:nvPr>
        </p:nvSpPr>
        <p:spPr/>
        <p:txBody>
          <a:bodyPr/>
          <a:lstStyle/>
          <a:p>
            <a:fld id="{3335C4FF-EA1F-4DF6-AD8E-D1EA87AA1A6F}" type="slidenum">
              <a:rPr lang="fr-FR" smtClean="0"/>
              <a:t>8</a:t>
            </a:fld>
            <a:endParaRPr lang="fr-FR"/>
          </a:p>
        </p:txBody>
      </p:sp>
    </p:spTree>
    <p:extLst>
      <p:ext uri="{BB962C8B-B14F-4D97-AF65-F5344CB8AC3E}">
        <p14:creationId xmlns:p14="http://schemas.microsoft.com/office/powerpoint/2010/main" val="81388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a:extLst>
              <a:ext uri="{FF2B5EF4-FFF2-40B4-BE49-F238E27FC236}">
                <a16:creationId xmlns:a16="http://schemas.microsoft.com/office/drawing/2014/main" id="{488A49B3-5A3B-46A2-9632-6A1A4381E0A0}"/>
              </a:ext>
            </a:extLst>
          </p:cNvPr>
          <p:cNvSpPr>
            <a:spLocks noGrp="1" noRot="1" noChangeAspect="1" noTextEdit="1"/>
          </p:cNvSpPr>
          <p:nvPr>
            <p:ph type="sldImg"/>
          </p:nvPr>
        </p:nvSpPr>
        <p:spPr>
          <a:ln/>
        </p:spPr>
      </p:sp>
      <p:sp>
        <p:nvSpPr>
          <p:cNvPr id="51203" name="Espace réservé des commentaires 2">
            <a:extLst>
              <a:ext uri="{FF2B5EF4-FFF2-40B4-BE49-F238E27FC236}">
                <a16:creationId xmlns:a16="http://schemas.microsoft.com/office/drawing/2014/main" id="{B6FD35A4-F41E-44F6-B51C-6DA8A7537F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a:latin typeface="Arial" panose="020B0604020202020204" pitchFamily="34" charset="0"/>
              </a:rPr>
              <a:t>Résoudre des problèmes est fondamental : </a:t>
            </a:r>
            <a:r>
              <a:rPr lang="fr-FR" altLang="fr-FR" b="1">
                <a:latin typeface="Arial" panose="020B0604020202020204" pitchFamily="34" charset="0"/>
              </a:rPr>
              <a:t>ils permettent de créer le besoin du nombre</a:t>
            </a:r>
            <a:r>
              <a:rPr lang="fr-FR" altLang="fr-FR">
                <a:latin typeface="Arial" panose="020B0604020202020204" pitchFamily="34" charset="0"/>
              </a:rPr>
              <a:t>.</a:t>
            </a:r>
          </a:p>
          <a:p>
            <a:r>
              <a:rPr lang="fr-FR" altLang="fr-FR" b="1">
                <a:latin typeface="Arial" panose="020B0604020202020204" pitchFamily="34" charset="0"/>
              </a:rPr>
              <a:t>Qu’est ce qu’une situation problème ?</a:t>
            </a:r>
          </a:p>
          <a:p>
            <a:r>
              <a:rPr lang="fr-FR" altLang="fr-FR">
                <a:latin typeface="Arial" panose="020B0604020202020204" pitchFamily="34" charset="0"/>
              </a:rPr>
              <a:t>Des situations dans lesquelles la réponse n'est pas d'emblée disponible et dont l’activité donne lieu à des questionnements incitant à anticiper, choisir, décider, essayer, recommencer, se demander si la réponse obtenue convient et comment le vérifier ?</a:t>
            </a:r>
          </a:p>
          <a:p>
            <a:endParaRPr lang="fr-FR" altLang="fr-FR">
              <a:latin typeface="Arial" panose="020B0604020202020204" pitchFamily="34" charset="0"/>
            </a:endParaRPr>
          </a:p>
        </p:txBody>
      </p:sp>
      <p:sp>
        <p:nvSpPr>
          <p:cNvPr id="51204" name="Espace réservé du numéro de diapositive 3">
            <a:extLst>
              <a:ext uri="{FF2B5EF4-FFF2-40B4-BE49-F238E27FC236}">
                <a16:creationId xmlns:a16="http://schemas.microsoft.com/office/drawing/2014/main" id="{50605096-2535-4A22-BB52-ABBE5358E2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FABA77B-C3C5-4D8F-80A8-B1C388DF762C}" type="slidenum">
              <a:rPr lang="fr-FR" altLang="fr-FR"/>
              <a:pPr eaLnBrk="1" hangingPunct="1">
                <a:spcBef>
                  <a:spcPct val="0"/>
                </a:spcBef>
              </a:pPr>
              <a:t>9</a:t>
            </a:fld>
            <a:endParaRPr lang="fr-FR" alt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Des repères pour les enseignants de cycle 2.</a:t>
            </a:r>
          </a:p>
          <a:p>
            <a:r>
              <a:rPr lang="fr-FR" dirty="0"/>
              <a:t>Non une évaluation des enseignants</a:t>
            </a:r>
            <a:r>
              <a:rPr lang="fr-FR" baseline="0" dirty="0"/>
              <a:t> en cycle 1.</a:t>
            </a:r>
            <a:endParaRPr lang="fr-FR" dirty="0"/>
          </a:p>
        </p:txBody>
      </p:sp>
      <p:sp>
        <p:nvSpPr>
          <p:cNvPr id="4" name="Espace réservé du numéro de diapositive 3"/>
          <p:cNvSpPr>
            <a:spLocks noGrp="1"/>
          </p:cNvSpPr>
          <p:nvPr>
            <p:ph type="sldNum" sz="quarter" idx="10"/>
          </p:nvPr>
        </p:nvSpPr>
        <p:spPr/>
        <p:txBody>
          <a:bodyPr/>
          <a:lstStyle/>
          <a:p>
            <a:fld id="{DAC8FF8D-0741-428E-84E9-A5AB77D1A4DB}" type="slidenum">
              <a:rPr lang="fr-FR" smtClean="0"/>
              <a:t>10</a:t>
            </a:fld>
            <a:endParaRPr lang="fr-FR"/>
          </a:p>
        </p:txBody>
      </p:sp>
    </p:spTree>
    <p:extLst>
      <p:ext uri="{BB962C8B-B14F-4D97-AF65-F5344CB8AC3E}">
        <p14:creationId xmlns:p14="http://schemas.microsoft.com/office/powerpoint/2010/main" val="3980456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3E701E54-DD76-452F-9B10-EFF9BEE5126F}" type="datetimeFigureOut">
              <a:rPr lang="fr-FR" smtClean="0"/>
              <a:t>03/12/2019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2163098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E701E54-DD76-452F-9B10-EFF9BEE5126F}" type="datetimeFigureOut">
              <a:rPr lang="fr-FR" smtClean="0"/>
              <a:t>03/12/2019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3327459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E701E54-DD76-452F-9B10-EFF9BEE5126F}" type="datetimeFigureOut">
              <a:rPr lang="fr-FR" smtClean="0"/>
              <a:t>03/12/2019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3896074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7812"/>
            <a:ext cx="8229600" cy="630907"/>
          </a:xfrm>
          <a:prstGeom prst="rect">
            <a:avLst/>
          </a:prstGeom>
          <a:noFill/>
          <a:ln>
            <a:noFill/>
          </a:ln>
        </p:spPr>
        <p:txBody>
          <a:bodyPr lIns="91425" tIns="91425" rIns="91425" bIns="91425" anchor="b" anchorCtr="0"/>
          <a:lstStyle>
            <a:lvl1pPr marL="0" marR="0" lvl="0" indent="0" algn="ctr" rtl="0">
              <a:spcBef>
                <a:spcPts val="0"/>
              </a:spcBef>
              <a:buClr>
                <a:srgbClr val="0070C0"/>
              </a:buClr>
              <a:buFont typeface="Arial Black"/>
              <a:buNone/>
              <a:defRPr sz="3600" b="0" i="0" u="none" strike="noStrike" cap="none">
                <a:solidFill>
                  <a:srgbClr val="0070C0"/>
                </a:solidFill>
                <a:latin typeface="Arial Black"/>
                <a:ea typeface="Arial Black"/>
                <a:cs typeface="Arial Black"/>
                <a:sym typeface="Arial Black"/>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4" name="Shape 44"/>
          <p:cNvSpPr>
            <a:spLocks noGrp="1"/>
          </p:cNvSpPr>
          <p:nvPr>
            <p:ph type="tbl" idx="2"/>
          </p:nvPr>
        </p:nvSpPr>
        <p:spPr>
          <a:xfrm>
            <a:off x="457200" y="1600200"/>
            <a:ext cx="8229600" cy="4530724"/>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dt" idx="10"/>
          </p:nvPr>
        </p:nvSpPr>
        <p:spPr>
          <a:xfrm>
            <a:off x="457200" y="6172201"/>
            <a:ext cx="3429000" cy="304799"/>
          </a:xfrm>
          <a:prstGeom prst="rect">
            <a:avLst/>
          </a:prstGeom>
          <a:noFill/>
          <a:ln>
            <a:noFill/>
          </a:ln>
        </p:spPr>
        <p:txBody>
          <a:bodyPr lIns="91425" tIns="91425" rIns="91425" bIns="91425" anchor="b" anchorCtr="0"/>
          <a:lstStyle>
            <a:lvl1pPr marL="0" marR="0" lvl="0" indent="0" algn="l" rtl="0">
              <a:spcBef>
                <a:spcPts val="0"/>
              </a:spcBef>
              <a:buNone/>
              <a:defRPr sz="1000">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6" name="Shape 46"/>
          <p:cNvSpPr txBox="1">
            <a:spLocks noGrp="1"/>
          </p:cNvSpPr>
          <p:nvPr>
            <p:ph type="sldNum" idx="12"/>
          </p:nvPr>
        </p:nvSpPr>
        <p:spPr>
          <a:xfrm rot="-5400000">
            <a:off x="8227377" y="5885497"/>
            <a:ext cx="1315720"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fld id="{00000000-1234-1234-1234-123412341234}" type="slidenum">
              <a:rPr lang="fr-FR" sz="2400" b="1">
                <a:solidFill>
                  <a:srgbClr val="000000"/>
                </a:solidFill>
                <a:latin typeface="Arial"/>
                <a:ea typeface="Arial"/>
                <a:cs typeface="Arial"/>
                <a:sym typeface="Arial"/>
              </a:rPr>
              <a:t>‹N°›</a:t>
            </a:fld>
            <a:endParaRPr lang="fr-FR" sz="2400" b="1">
              <a:solidFill>
                <a:srgbClr val="000000"/>
              </a:solidFill>
              <a:latin typeface="Arial"/>
              <a:ea typeface="Arial"/>
              <a:cs typeface="Arial"/>
              <a:sym typeface="Arial"/>
            </a:endParaRPr>
          </a:p>
        </p:txBody>
      </p:sp>
    </p:spTree>
    <p:extLst>
      <p:ext uri="{BB962C8B-B14F-4D97-AF65-F5344CB8AC3E}">
        <p14:creationId xmlns:p14="http://schemas.microsoft.com/office/powerpoint/2010/main" val="2274988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E701E54-DD76-452F-9B10-EFF9BEE5126F}" type="datetimeFigureOut">
              <a:rPr lang="fr-FR" smtClean="0"/>
              <a:t>03/12/2019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958776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3E701E54-DD76-452F-9B10-EFF9BEE5126F}" type="datetimeFigureOut">
              <a:rPr lang="fr-FR" smtClean="0"/>
              <a:t>03/12/2019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1095879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3E701E54-DD76-452F-9B10-EFF9BEE5126F}" type="datetimeFigureOut">
              <a:rPr lang="fr-FR" smtClean="0"/>
              <a:t>03/12/2019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816612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E701E54-DD76-452F-9B10-EFF9BEE5126F}" type="datetimeFigureOut">
              <a:rPr lang="fr-FR" smtClean="0"/>
              <a:t>03/12/2019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3753583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3E701E54-DD76-452F-9B10-EFF9BEE5126F}" type="datetimeFigureOut">
              <a:rPr lang="fr-FR" smtClean="0"/>
              <a:t>03/12/2019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2191297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E701E54-DD76-452F-9B10-EFF9BEE5126F}" type="datetimeFigureOut">
              <a:rPr lang="fr-FR" smtClean="0"/>
              <a:t>03/12/2019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3224800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3E701E54-DD76-452F-9B10-EFF9BEE5126F}" type="datetimeFigureOut">
              <a:rPr lang="fr-FR" smtClean="0"/>
              <a:t>03/12/2019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1195847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3E701E54-DD76-452F-9B10-EFF9BEE5126F}" type="datetimeFigureOut">
              <a:rPr lang="fr-FR" smtClean="0"/>
              <a:t>03/12/2019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A50D34E-1F00-4695-BDAB-B5E8820826A8}" type="slidenum">
              <a:rPr lang="fr-FR" smtClean="0"/>
              <a:t>‹N°›</a:t>
            </a:fld>
            <a:endParaRPr lang="fr-FR"/>
          </a:p>
        </p:txBody>
      </p:sp>
    </p:spTree>
    <p:extLst>
      <p:ext uri="{BB962C8B-B14F-4D97-AF65-F5344CB8AC3E}">
        <p14:creationId xmlns:p14="http://schemas.microsoft.com/office/powerpoint/2010/main" val="818280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701E54-DD76-452F-9B10-EFF9BEE5126F}" type="datetimeFigureOut">
              <a:rPr lang="fr-FR" smtClean="0"/>
              <a:t>03/12/2019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50D34E-1F00-4695-BDAB-B5E8820826A8}" type="slidenum">
              <a:rPr lang="fr-FR" smtClean="0"/>
              <a:t>‹N°›</a:t>
            </a:fld>
            <a:endParaRPr lang="fr-FR"/>
          </a:p>
        </p:txBody>
      </p:sp>
    </p:spTree>
    <p:extLst>
      <p:ext uri="{BB962C8B-B14F-4D97-AF65-F5344CB8AC3E}">
        <p14:creationId xmlns:p14="http://schemas.microsoft.com/office/powerpoint/2010/main" val="1896431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duscol.education.fr/cid142232/evaluations-2019-2020.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hyperlink" Target="DSCF3971.JPG"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Liens%20Nombres_%20calculs_cycle3.ppt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Comment%20compter%20comme%20les%20Shadoks.mp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MANIPULATION/FV%20LA%20MANIPULATION%20A%20P%20FILM%20EYSSERIC.pptx" TargetMode="External"/><Relationship Id="rId5" Type="http://schemas.openxmlformats.org/officeDocument/2006/relationships/image" Target="../media/image39.png"/><Relationship Id="rId4" Type="http://schemas.openxmlformats.org/officeDocument/2006/relationships/hyperlink" Target="MANIPULATION/Vid&#233;o%20P.Eysseric%20Manipulation.mp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magistere.education.fr/dgesco/enrol/index.php?id=846"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9.pn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Dossier%20formateur_Animation%20maths%20C1/Ressources/Eduscol_Circulaires%20rentr&#233;e%202019.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3568" y="1412776"/>
            <a:ext cx="7776864" cy="2520280"/>
          </a:xfrm>
        </p:spPr>
        <p:txBody>
          <a:bodyPr>
            <a:normAutofit fontScale="90000"/>
          </a:bodyPr>
          <a:lstStyle/>
          <a:p>
            <a:r>
              <a:rPr lang="fr-FR" b="1" dirty="0"/>
              <a:t>Comment amener les élèves de cycle 1 à s’approprier le concept de nombre ?</a:t>
            </a:r>
            <a:br>
              <a:rPr lang="fr-FR" b="1" dirty="0"/>
            </a:br>
            <a:r>
              <a:rPr lang="fr-FR" b="1" dirty="0"/>
              <a:t>Circonscription de Vienne 2</a:t>
            </a:r>
          </a:p>
        </p:txBody>
      </p:sp>
      <p:sp>
        <p:nvSpPr>
          <p:cNvPr id="3" name="Sous-titre 2"/>
          <p:cNvSpPr>
            <a:spLocks noGrp="1"/>
          </p:cNvSpPr>
          <p:nvPr>
            <p:ph type="subTitle" idx="1"/>
          </p:nvPr>
        </p:nvSpPr>
        <p:spPr>
          <a:xfrm>
            <a:off x="1403648" y="4365104"/>
            <a:ext cx="6400800" cy="1296144"/>
          </a:xfrm>
        </p:spPr>
        <p:txBody>
          <a:bodyPr>
            <a:normAutofit fontScale="92500" lnSpcReduction="20000"/>
          </a:bodyPr>
          <a:lstStyle/>
          <a:p>
            <a:r>
              <a:rPr lang="fr-FR" dirty="0"/>
              <a:t>D’après une proposition du groupe départemental Maternelle Isère et les conseillers pédagogiques du Nord-Isère</a:t>
            </a:r>
          </a:p>
        </p:txBody>
      </p:sp>
    </p:spTree>
    <p:extLst>
      <p:ext uri="{BB962C8B-B14F-4D97-AF65-F5344CB8AC3E}">
        <p14:creationId xmlns:p14="http://schemas.microsoft.com/office/powerpoint/2010/main" val="822589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85000" lnSpcReduction="10000"/>
          </a:bodyPr>
          <a:lstStyle/>
          <a:p>
            <a:r>
              <a:rPr lang="fr-FR" altLang="fr-FR" dirty="0">
                <a:latin typeface="Calibri" panose="020F0502020204030204" pitchFamily="34" charset="0"/>
                <a:hlinkClick r:id="rId3"/>
              </a:rPr>
              <a:t>https://eduscol.education.fr/cid142232/evaluations-2019-2020.html</a:t>
            </a:r>
            <a:r>
              <a:rPr lang="fr-FR" altLang="fr-FR" dirty="0">
                <a:latin typeface="Calibri" panose="020F0502020204030204" pitchFamily="34" charset="0"/>
              </a:rPr>
              <a:t> guide professeur et cahier de l’élève</a:t>
            </a:r>
          </a:p>
          <a:p>
            <a:r>
              <a:rPr lang="fr-FR" altLang="fr-FR" dirty="0">
                <a:latin typeface="Calibri" panose="020F0502020204030204" pitchFamily="34" charset="0"/>
              </a:rPr>
              <a:t>Lire des nombres entiers jusqu’à 10</a:t>
            </a:r>
          </a:p>
          <a:p>
            <a:r>
              <a:rPr lang="fr-FR" altLang="fr-FR" dirty="0">
                <a:latin typeface="Calibri" panose="020F0502020204030204" pitchFamily="34" charset="0"/>
              </a:rPr>
              <a:t>Quantifier des collections jusqu’à 10 au moins</a:t>
            </a:r>
          </a:p>
          <a:p>
            <a:r>
              <a:rPr lang="fr-FR" altLang="fr-FR" dirty="0">
                <a:latin typeface="Calibri" panose="020F0502020204030204" pitchFamily="34" charset="0"/>
              </a:rPr>
              <a:t>Comparer des nombres inférieurs à 10</a:t>
            </a:r>
          </a:p>
          <a:p>
            <a:r>
              <a:rPr lang="fr-FR" altLang="fr-FR" dirty="0">
                <a:latin typeface="Calibri" panose="020F0502020204030204" pitchFamily="34" charset="0"/>
              </a:rPr>
              <a:t>Dire combien il faut rajouter pour obtenir une quantité ne dépassant pas 10.</a:t>
            </a:r>
          </a:p>
          <a:p>
            <a:r>
              <a:rPr lang="fr-FR" altLang="fr-FR" dirty="0">
                <a:latin typeface="Calibri" panose="020F0502020204030204" pitchFamily="34" charset="0"/>
              </a:rPr>
              <a:t>Ecrire des nombres entiers jusqu’à 10</a:t>
            </a:r>
          </a:p>
          <a:p>
            <a:r>
              <a:rPr lang="fr-FR" altLang="fr-FR" dirty="0">
                <a:latin typeface="Calibri" panose="020F0502020204030204" pitchFamily="34" charset="0"/>
              </a:rPr>
              <a:t>Utiliser le nombre pour exprimer une position</a:t>
            </a:r>
          </a:p>
          <a:p>
            <a:r>
              <a:rPr lang="fr-FR" altLang="fr-FR" dirty="0">
                <a:solidFill>
                  <a:schemeClr val="tx2"/>
                </a:solidFill>
                <a:latin typeface="Calibri" panose="020F0502020204030204" pitchFamily="34" charset="0"/>
              </a:rPr>
              <a:t>Voir doc pages importantes évaluation CP</a:t>
            </a:r>
          </a:p>
          <a:p>
            <a:endParaRPr lang="fr-FR" altLang="fr-FR" dirty="0">
              <a:latin typeface="Calibri" panose="020F0502020204030204" pitchFamily="34" charset="0"/>
            </a:endParaRPr>
          </a:p>
          <a:p>
            <a:endParaRPr lang="fr-FR" dirty="0"/>
          </a:p>
        </p:txBody>
      </p:sp>
      <p:sp>
        <p:nvSpPr>
          <p:cNvPr id="4" name="Titre 1"/>
          <p:cNvSpPr txBox="1">
            <a:spLocks/>
          </p:cNvSpPr>
          <p:nvPr/>
        </p:nvSpPr>
        <p:spPr>
          <a:xfrm>
            <a:off x="457200" y="413792"/>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800" b="1" dirty="0">
                <a:solidFill>
                  <a:srgbClr val="C00000"/>
                </a:solidFill>
              </a:rPr>
              <a:t>Les compétences évaluées dans les évaluations CP</a:t>
            </a:r>
          </a:p>
        </p:txBody>
      </p:sp>
    </p:spTree>
    <p:extLst>
      <p:ext uri="{BB962C8B-B14F-4D97-AF65-F5344CB8AC3E}">
        <p14:creationId xmlns:p14="http://schemas.microsoft.com/office/powerpoint/2010/main" val="3037628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Shape 514" descr="Fractions décimales - bandes.jpg"/>
          <p:cNvPicPr preferRelativeResize="0">
            <a:picLocks noGrp="1"/>
          </p:cNvPicPr>
          <p:nvPr>
            <p:ph type="body" idx="1"/>
          </p:nvPr>
        </p:nvPicPr>
        <p:blipFill rotWithShape="1">
          <a:blip r:embed="rId3">
            <a:alphaModFix/>
          </a:blip>
          <a:srcRect b="51211"/>
          <a:stretch/>
        </p:blipFill>
        <p:spPr>
          <a:xfrm>
            <a:off x="4499992" y="1735111"/>
            <a:ext cx="4392488" cy="3206057"/>
          </a:xfrm>
          <a:prstGeom prst="rect">
            <a:avLst/>
          </a:prstGeom>
          <a:noFill/>
          <a:ln>
            <a:solidFill>
              <a:schemeClr val="tx1"/>
            </a:solidFill>
          </a:ln>
        </p:spPr>
      </p:pic>
      <p:sp>
        <p:nvSpPr>
          <p:cNvPr id="515" name="Shape 515"/>
          <p:cNvSpPr txBox="1">
            <a:spLocks noGrp="1"/>
          </p:cNvSpPr>
          <p:nvPr>
            <p:ph type="title"/>
          </p:nvPr>
        </p:nvSpPr>
        <p:spPr>
          <a:xfrm>
            <a:off x="251520" y="152719"/>
            <a:ext cx="8424936" cy="756001"/>
          </a:xfrm>
          <a:prstGeom prst="rect">
            <a:avLst/>
          </a:prstGeom>
          <a:noFill/>
          <a:ln>
            <a:noFill/>
          </a:ln>
        </p:spPr>
        <p:txBody>
          <a:bodyPr lIns="91425" tIns="45700" rIns="91425" bIns="45700" anchor="b" anchorCtr="0">
            <a:noAutofit/>
          </a:bodyPr>
          <a:lstStyle/>
          <a:p>
            <a:pPr>
              <a:buSzPct val="25000"/>
            </a:pPr>
            <a:r>
              <a:rPr lang="fr-FR" sz="2400" kern="1200" dirty="0">
                <a:solidFill>
                  <a:srgbClr val="002060"/>
                </a:solidFill>
              </a:rPr>
              <a:t>3/ Les fractions décimales: </a:t>
            </a:r>
            <a:r>
              <a:rPr lang="fr-FR" sz="2000" kern="1200" dirty="0">
                <a:solidFill>
                  <a:srgbClr val="002060"/>
                </a:solidFill>
              </a:rPr>
              <a:t>entraînements</a:t>
            </a:r>
          </a:p>
        </p:txBody>
      </p:sp>
      <p:grpSp>
        <p:nvGrpSpPr>
          <p:cNvPr id="516" name="Shape 516"/>
          <p:cNvGrpSpPr/>
          <p:nvPr/>
        </p:nvGrpSpPr>
        <p:grpSpPr>
          <a:xfrm>
            <a:off x="107503" y="1700806"/>
            <a:ext cx="4305785" cy="3888433"/>
            <a:chOff x="179511" y="1412775"/>
            <a:chExt cx="4392487" cy="3693318"/>
          </a:xfrm>
        </p:grpSpPr>
        <p:grpSp>
          <p:nvGrpSpPr>
            <p:cNvPr id="517" name="Shape 517"/>
            <p:cNvGrpSpPr/>
            <p:nvPr/>
          </p:nvGrpSpPr>
          <p:grpSpPr>
            <a:xfrm>
              <a:off x="395536" y="3284983"/>
              <a:ext cx="4176462" cy="939201"/>
              <a:chOff x="0" y="1268759"/>
              <a:chExt cx="4369841" cy="1011795"/>
            </a:xfrm>
          </p:grpSpPr>
          <p:pic>
            <p:nvPicPr>
              <p:cNvPr id="518" name="Shape 518"/>
              <p:cNvPicPr preferRelativeResize="0"/>
              <p:nvPr/>
            </p:nvPicPr>
            <p:blipFill rotWithShape="1">
              <a:blip r:embed="rId4">
                <a:alphaModFix/>
              </a:blip>
              <a:srcRect/>
              <a:stretch/>
            </p:blipFill>
            <p:spPr>
              <a:xfrm>
                <a:off x="1619671" y="1268759"/>
                <a:ext cx="1040632" cy="1008112"/>
              </a:xfrm>
              <a:prstGeom prst="rect">
                <a:avLst/>
              </a:prstGeom>
              <a:noFill/>
              <a:ln>
                <a:noFill/>
              </a:ln>
            </p:spPr>
          </p:pic>
          <p:sp>
            <p:nvSpPr>
              <p:cNvPr id="519" name="Shape 519"/>
              <p:cNvSpPr txBox="1"/>
              <p:nvPr/>
            </p:nvSpPr>
            <p:spPr>
              <a:xfrm>
                <a:off x="0" y="1556791"/>
                <a:ext cx="4067944" cy="40010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fr-FR" sz="2000">
                    <a:solidFill>
                      <a:schemeClr val="dk1"/>
                    </a:solidFill>
                    <a:latin typeface="Arial"/>
                    <a:ea typeface="Arial"/>
                    <a:cs typeface="Arial"/>
                    <a:sym typeface="Arial"/>
                  </a:rPr>
                  <a:t> Somme de               et  </a:t>
                </a:r>
              </a:p>
            </p:txBody>
          </p:sp>
          <p:pic>
            <p:nvPicPr>
              <p:cNvPr id="520" name="Shape 520"/>
              <p:cNvPicPr preferRelativeResize="0"/>
              <p:nvPr/>
            </p:nvPicPr>
            <p:blipFill rotWithShape="1">
              <a:blip r:embed="rId5">
                <a:alphaModFix/>
              </a:blip>
              <a:srcRect/>
              <a:stretch/>
            </p:blipFill>
            <p:spPr>
              <a:xfrm>
                <a:off x="3131839" y="1272095"/>
                <a:ext cx="1238002" cy="1008459"/>
              </a:xfrm>
              <a:prstGeom prst="rect">
                <a:avLst/>
              </a:prstGeom>
              <a:noFill/>
              <a:ln>
                <a:noFill/>
              </a:ln>
            </p:spPr>
          </p:pic>
        </p:grpSp>
        <p:sp>
          <p:nvSpPr>
            <p:cNvPr id="521" name="Shape 521"/>
            <p:cNvSpPr txBox="1"/>
            <p:nvPr/>
          </p:nvSpPr>
          <p:spPr>
            <a:xfrm>
              <a:off x="179511" y="1412775"/>
              <a:ext cx="3960440" cy="3693318"/>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100000"/>
                <a:buFont typeface="Noto Sans Symbols"/>
                <a:buChar char="•"/>
              </a:pPr>
              <a:r>
                <a:rPr lang="fr-FR" sz="1800" dirty="0">
                  <a:solidFill>
                    <a:schemeClr val="dk1"/>
                  </a:solidFill>
                  <a:latin typeface="Arial"/>
                  <a:ea typeface="Arial"/>
                  <a:cs typeface="Arial"/>
                  <a:sym typeface="Arial"/>
                </a:rPr>
                <a:t> </a:t>
              </a:r>
              <a:r>
                <a:rPr lang="fr-FR" sz="1800" kern="1200" dirty="0">
                  <a:solidFill>
                    <a:srgbClr val="002060"/>
                  </a:solidFill>
                  <a:latin typeface="Arial" panose="020B0604020202020204" pitchFamily="34" charset="0"/>
                  <a:cs typeface="Arial" panose="020B0604020202020204" pitchFamily="34" charset="0"/>
                </a:rPr>
                <a:t>Manipulation de différentes écritures (avec le matériel)</a:t>
              </a:r>
            </a:p>
            <a:p>
              <a:pPr marL="0" marR="0" lvl="0" indent="0" algn="l" rtl="0">
                <a:spcBef>
                  <a:spcPts val="0"/>
                </a:spcBef>
                <a:buClr>
                  <a:schemeClr val="dk1"/>
                </a:buClr>
                <a:buSzPct val="100000"/>
                <a:buFont typeface="Noto Sans Symbols"/>
                <a:buChar char="•"/>
              </a:pPr>
              <a:r>
                <a:rPr lang="fr-FR" sz="1800" kern="1200" dirty="0">
                  <a:solidFill>
                    <a:srgbClr val="002060"/>
                  </a:solidFill>
                  <a:latin typeface="Arial" panose="020B0604020202020204" pitchFamily="34" charset="0"/>
                  <a:cs typeface="Arial" panose="020B0604020202020204" pitchFamily="34" charset="0"/>
                </a:rPr>
                <a:t> Placement sur ligne graduée.</a:t>
              </a:r>
            </a:p>
            <a:p>
              <a:pPr marL="0" marR="0" lvl="0" indent="0" algn="l" rtl="0">
                <a:spcBef>
                  <a:spcPts val="0"/>
                </a:spcBef>
                <a:buClr>
                  <a:schemeClr val="dk1"/>
                </a:buClr>
                <a:buSzPct val="100000"/>
                <a:buFont typeface="Noto Sans Symbols"/>
                <a:buChar char="•"/>
              </a:pPr>
              <a:r>
                <a:rPr lang="fr-FR" sz="1800" kern="1200" dirty="0">
                  <a:solidFill>
                    <a:srgbClr val="002060"/>
                  </a:solidFill>
                  <a:latin typeface="Arial" panose="020B0604020202020204" pitchFamily="34" charset="0"/>
                  <a:cs typeface="Arial" panose="020B0604020202020204" pitchFamily="34" charset="0"/>
                </a:rPr>
                <a:t> Décompositions diverses (mise en évidence somme d'un entier et fraction décimale)</a:t>
              </a:r>
            </a:p>
            <a:p>
              <a:pPr marL="0" marR="0" lvl="0" indent="0" algn="l" rtl="0">
                <a:spcBef>
                  <a:spcPts val="0"/>
                </a:spcBef>
                <a:buClr>
                  <a:schemeClr val="dk1"/>
                </a:buClr>
                <a:buSzPct val="100000"/>
                <a:buFont typeface="Noto Sans Symbols"/>
                <a:buChar char="•"/>
              </a:pPr>
              <a:r>
                <a:rPr lang="fr-FR" sz="1800" kern="1200" dirty="0">
                  <a:solidFill>
                    <a:srgbClr val="002060"/>
                  </a:solidFill>
                  <a:latin typeface="Arial" panose="020B0604020202020204" pitchFamily="34" charset="0"/>
                  <a:cs typeface="Arial" panose="020B0604020202020204" pitchFamily="34" charset="0"/>
                </a:rPr>
                <a:t> Comparaison de fractions</a:t>
              </a:r>
            </a:p>
            <a:p>
              <a:pPr marL="0" marR="0" lvl="0" indent="0" algn="l" rtl="0">
                <a:spcBef>
                  <a:spcPts val="0"/>
                </a:spcBef>
                <a:buClr>
                  <a:schemeClr val="dk1"/>
                </a:buClr>
                <a:buSzPct val="100000"/>
                <a:buFont typeface="Noto Sans Symbols"/>
                <a:buChar char="•"/>
              </a:pPr>
              <a:r>
                <a:rPr lang="fr-FR" sz="1800" kern="1200" dirty="0">
                  <a:solidFill>
                    <a:srgbClr val="002060"/>
                  </a:solidFill>
                  <a:latin typeface="Arial" panose="020B0604020202020204" pitchFamily="34" charset="0"/>
                  <a:cs typeface="Arial" panose="020B0604020202020204" pitchFamily="34" charset="0"/>
                </a:rPr>
                <a:t> Calculs</a:t>
              </a:r>
            </a:p>
            <a:p>
              <a:pPr marL="0" marR="0" lvl="0" indent="0" algn="l" rtl="0">
                <a:spcBef>
                  <a:spcPts val="0"/>
                </a:spcBef>
                <a:buClr>
                  <a:schemeClr val="dk1"/>
                </a:buClr>
                <a:buSzPct val="100000"/>
              </a:pPr>
              <a:r>
                <a:rPr lang="fr-FR" sz="1800" kern="1200" dirty="0">
                  <a:solidFill>
                    <a:srgbClr val="002060"/>
                  </a:solidFill>
                  <a:latin typeface="Arial" panose="020B0604020202020204" pitchFamily="34" charset="0"/>
                  <a:cs typeface="Arial" panose="020B0604020202020204" pitchFamily="34" charset="0"/>
                </a:rPr>
                <a:t>  </a:t>
              </a:r>
            </a:p>
          </p:txBody>
        </p:sp>
      </p:grpSp>
      <p:sp>
        <p:nvSpPr>
          <p:cNvPr id="2" name="Espace réservé de la date 1"/>
          <p:cNvSpPr>
            <a:spLocks noGrp="1"/>
          </p:cNvSpPr>
          <p:nvPr>
            <p:ph type="dt" idx="10"/>
          </p:nvPr>
        </p:nvSpPr>
        <p:spPr/>
        <p:txBody>
          <a:bodyPr/>
          <a:lstStyle/>
          <a:p>
            <a:endParaRPr lang="fr-FR"/>
          </a:p>
        </p:txBody>
      </p:sp>
      <p:sp>
        <p:nvSpPr>
          <p:cNvPr id="3" name="Espace réservé du pied de page 2"/>
          <p:cNvSpPr>
            <a:spLocks noGrp="1"/>
          </p:cNvSpPr>
          <p:nvPr>
            <p:ph type="ftr" idx="11"/>
          </p:nvPr>
        </p:nvSpPr>
        <p:spPr/>
        <p:txBody>
          <a:bodyPr/>
          <a:lstStyle/>
          <a:p>
            <a:endParaRPr lang="fr-FR"/>
          </a:p>
        </p:txBody>
      </p:sp>
    </p:spTree>
    <p:extLst>
      <p:ext uri="{BB962C8B-B14F-4D97-AF65-F5344CB8AC3E}">
        <p14:creationId xmlns:p14="http://schemas.microsoft.com/office/powerpoint/2010/main" val="3043079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148D7E08-549B-4F6C-A115-D48E5D753AEF}" type="slidenum">
              <a:rPr lang="fr-FR" smtClean="0">
                <a:solidFill>
                  <a:prstClr val="black">
                    <a:tint val="75000"/>
                  </a:prstClr>
                </a:solidFill>
              </a:rPr>
              <a:pPr/>
              <a:t>12</a:t>
            </a:fld>
            <a:endParaRPr lang="fr-FR" dirty="0">
              <a:solidFill>
                <a:prstClr val="black">
                  <a:tint val="75000"/>
                </a:prstClr>
              </a:solidFill>
            </a:endParaRPr>
          </a:p>
        </p:txBody>
      </p:sp>
      <p:pic>
        <p:nvPicPr>
          <p:cNvPr id="1026" name="Picture 2" descr="C:\Users\fvillebrun\Desktop\FRANCOIS 2018 2019 BJ3\FORMATION CIRCO ANIM PEDA\CYCLE 1\CONSTRUIRE ET STABILISER LE NOMBRE AU C1\Capt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512"/>
            <a:ext cx="9144000" cy="6838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447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1484784"/>
            <a:ext cx="8229600" cy="4525963"/>
          </a:xfrm>
        </p:spPr>
        <p:txBody>
          <a:bodyPr>
            <a:normAutofit/>
          </a:bodyPr>
          <a:lstStyle/>
          <a:p>
            <a:pPr marL="0" indent="0" algn="ctr">
              <a:buNone/>
            </a:pPr>
            <a:r>
              <a:rPr lang="fr-FR" sz="5400" b="1" dirty="0">
                <a:solidFill>
                  <a:schemeClr val="accent1">
                    <a:lumMod val="75000"/>
                  </a:schemeClr>
                </a:solidFill>
              </a:rPr>
              <a:t>La maitrise du concept</a:t>
            </a:r>
          </a:p>
          <a:p>
            <a:pPr marL="0" indent="0" algn="ctr">
              <a:buNone/>
            </a:pPr>
            <a:r>
              <a:rPr lang="fr-FR" sz="5400" b="1" dirty="0">
                <a:solidFill>
                  <a:schemeClr val="accent1">
                    <a:lumMod val="75000"/>
                  </a:schemeClr>
                </a:solidFill>
              </a:rPr>
              <a:t>de nombre ?</a:t>
            </a:r>
          </a:p>
          <a:p>
            <a:pPr marL="0" indent="0" algn="ctr">
              <a:buNone/>
            </a:pPr>
            <a:r>
              <a:rPr lang="fr-FR" sz="5400" b="1" dirty="0">
                <a:solidFill>
                  <a:schemeClr val="accent1">
                    <a:lumMod val="75000"/>
                  </a:schemeClr>
                </a:solidFill>
                <a:latin typeface="Century Gothic"/>
              </a:rPr>
              <a:t>   ►</a:t>
            </a:r>
            <a:r>
              <a:rPr lang="fr-FR" sz="5400" b="1" dirty="0">
                <a:solidFill>
                  <a:schemeClr val="accent1">
                    <a:lumMod val="75000"/>
                  </a:schemeClr>
                </a:solidFill>
              </a:rPr>
              <a:t> Eléments théoriques</a:t>
            </a:r>
          </a:p>
        </p:txBody>
      </p:sp>
    </p:spTree>
    <p:extLst>
      <p:ext uri="{BB962C8B-B14F-4D97-AF65-F5344CB8AC3E}">
        <p14:creationId xmlns:p14="http://schemas.microsoft.com/office/powerpoint/2010/main" val="2139663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634082"/>
          </a:xfrm>
        </p:spPr>
        <p:txBody>
          <a:bodyPr>
            <a:noAutofit/>
          </a:bodyPr>
          <a:lstStyle/>
          <a:p>
            <a:r>
              <a:rPr lang="fr-FR" sz="2400" b="1" dirty="0">
                <a:solidFill>
                  <a:srgbClr val="0070C0"/>
                </a:solidFill>
              </a:rPr>
              <a:t>Maitriser le concept de nombre - A quoi sert le nombre ?</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15616" y="1052736"/>
            <a:ext cx="7200800" cy="5264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1182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C:\Users\fvillebrun\Desktop\FRANCOIS 2019 2020 BJ3\FORMATIONS DE CIRCO\AP MATHS Cycle 1 Me 13 11 19\AP C1 13 11 19\Capture.PNG">
            <a:extLst>
              <a:ext uri="{FF2B5EF4-FFF2-40B4-BE49-F238E27FC236}">
                <a16:creationId xmlns:a16="http://schemas.microsoft.com/office/drawing/2014/main" id="{669463DE-23B7-4699-8CF7-1190A6DACC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0713"/>
            <a:ext cx="9144000" cy="623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71600" y="1124744"/>
            <a:ext cx="7416824" cy="5375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re 1"/>
          <p:cNvSpPr>
            <a:spLocks noGrp="1"/>
          </p:cNvSpPr>
          <p:nvPr>
            <p:ph type="title"/>
          </p:nvPr>
        </p:nvSpPr>
        <p:spPr>
          <a:xfrm>
            <a:off x="457200" y="274638"/>
            <a:ext cx="8229600" cy="634082"/>
          </a:xfrm>
        </p:spPr>
        <p:txBody>
          <a:bodyPr>
            <a:noAutofit/>
          </a:bodyPr>
          <a:lstStyle/>
          <a:p>
            <a:r>
              <a:rPr lang="fr-FR" sz="2400" b="1" dirty="0">
                <a:solidFill>
                  <a:srgbClr val="0070C0"/>
                </a:solidFill>
              </a:rPr>
              <a:t>Maitriser le concept de nombre - A quoi sert le nombre ?</a:t>
            </a:r>
          </a:p>
        </p:txBody>
      </p:sp>
    </p:spTree>
    <p:extLst>
      <p:ext uri="{BB962C8B-B14F-4D97-AF65-F5344CB8AC3E}">
        <p14:creationId xmlns:p14="http://schemas.microsoft.com/office/powerpoint/2010/main" val="2107832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2BC6388F-B313-4187-8790-9B9217476B71}"/>
              </a:ext>
            </a:extLst>
          </p:cNvPr>
          <p:cNvSpPr>
            <a:spLocks noGrp="1"/>
          </p:cNvSpPr>
          <p:nvPr>
            <p:ph type="title"/>
          </p:nvPr>
        </p:nvSpPr>
        <p:spPr>
          <a:xfrm>
            <a:off x="0" y="692150"/>
            <a:ext cx="9144000" cy="1371600"/>
          </a:xfrm>
        </p:spPr>
        <p:txBody>
          <a:bodyPr/>
          <a:lstStyle/>
          <a:p>
            <a:pPr algn="ctr"/>
            <a:r>
              <a:rPr lang="fr-FR" altLang="fr-FR" sz="5400" b="1">
                <a:solidFill>
                  <a:srgbClr val="00B0F0"/>
                </a:solidFill>
              </a:rPr>
              <a:t>Qu’est-ce qu’un nombre ? </a:t>
            </a:r>
          </a:p>
        </p:txBody>
      </p:sp>
      <p:sp>
        <p:nvSpPr>
          <p:cNvPr id="3" name="Espace réservé du contenu 2">
            <a:extLst>
              <a:ext uri="{FF2B5EF4-FFF2-40B4-BE49-F238E27FC236}">
                <a16:creationId xmlns:a16="http://schemas.microsoft.com/office/drawing/2014/main" id="{E8107CBA-867C-4B91-B25A-915E32CF9F12}"/>
              </a:ext>
            </a:extLst>
          </p:cNvPr>
          <p:cNvSpPr>
            <a:spLocks noGrp="1"/>
          </p:cNvSpPr>
          <p:nvPr>
            <p:ph idx="1"/>
          </p:nvPr>
        </p:nvSpPr>
        <p:spPr>
          <a:xfrm>
            <a:off x="0" y="1981200"/>
            <a:ext cx="9144000" cy="3886200"/>
          </a:xfrm>
        </p:spPr>
        <p:txBody>
          <a:bodyPr/>
          <a:lstStyle/>
          <a:p>
            <a:pPr marL="0" indent="0">
              <a:buFont typeface="Wingdings" panose="05000000000000000000" pitchFamily="2" charset="2"/>
              <a:buNone/>
              <a:defRPr/>
            </a:pPr>
            <a:r>
              <a:rPr lang="fr-FR" dirty="0"/>
              <a:t>« </a:t>
            </a:r>
            <a:r>
              <a:rPr lang="fr-FR" i="1" dirty="0"/>
              <a:t>Un nombre est un </a:t>
            </a:r>
            <a:r>
              <a:rPr lang="fr-FR" b="1" i="1" dirty="0"/>
              <a:t>concept</a:t>
            </a:r>
            <a:r>
              <a:rPr lang="fr-FR" i="1" dirty="0"/>
              <a:t>, une notion fondamentale permettant d’évaluer et de comparer des quantités, des objets, des mesures mais aussi d’ordonner, ou de nommer des éléments d’une numérotation </a:t>
            </a:r>
            <a:r>
              <a:rPr lang="fr-FR" dirty="0"/>
              <a:t>». </a:t>
            </a:r>
          </a:p>
          <a:p>
            <a:pPr>
              <a:defRPr/>
            </a:pPr>
            <a:endParaRPr lang="fr-FR" dirty="0"/>
          </a:p>
          <a:p>
            <a:pPr algn="r">
              <a:defRPr/>
            </a:pPr>
            <a:r>
              <a:rPr lang="fr-FR" sz="1800" dirty="0"/>
              <a:t>* Stella </a:t>
            </a:r>
            <a:r>
              <a:rPr lang="fr-FR" sz="1800" dirty="0" err="1"/>
              <a:t>Baruk</a:t>
            </a:r>
            <a:endParaRPr lang="fr-FR"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5" name="Shape 225"/>
          <p:cNvSpPr/>
          <p:nvPr/>
        </p:nvSpPr>
        <p:spPr>
          <a:xfrm>
            <a:off x="323528" y="1196751"/>
            <a:ext cx="5678232"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fr-FR" sz="2000" dirty="0">
                <a:solidFill>
                  <a:srgbClr val="002060"/>
                </a:solidFill>
                <a:latin typeface="+mn-lt"/>
                <a:ea typeface="Arial Black"/>
                <a:cs typeface="Arial Black"/>
              </a:rPr>
              <a:t>Plusieurs écritures pour un même nombre….</a:t>
            </a:r>
          </a:p>
        </p:txBody>
      </p:sp>
      <p:sp>
        <p:nvSpPr>
          <p:cNvPr id="226" name="Shape 226"/>
          <p:cNvSpPr txBox="1"/>
          <p:nvPr/>
        </p:nvSpPr>
        <p:spPr>
          <a:xfrm>
            <a:off x="3931100" y="1700808"/>
            <a:ext cx="1127613" cy="907749"/>
          </a:xfrm>
          <a:prstGeom prst="rect">
            <a:avLst/>
          </a:prstGeom>
          <a:blipFill rotWithShape="1">
            <a:blip r:embed="rId3">
              <a:alphaModFix/>
            </a:blip>
            <a:stretch>
              <a:fillRect/>
            </a:stretch>
          </a:blipFill>
          <a:ln>
            <a:noFill/>
          </a:ln>
        </p:spPr>
        <p:txBody>
          <a:bodyPr lIns="91425" tIns="45700" rIns="91425" bIns="45700" anchor="t" anchorCtr="0">
            <a:noAutofit/>
          </a:bodyPr>
          <a:lstStyle/>
          <a:p>
            <a:pPr marL="0" marR="0" lvl="0" indent="0" algn="l" rtl="0">
              <a:spcBef>
                <a:spcPts val="0"/>
              </a:spcBef>
              <a:buSzPct val="25000"/>
              <a:buNone/>
            </a:pPr>
            <a:r>
              <a:rPr lang="fr-FR" sz="1800">
                <a:latin typeface="Arial"/>
                <a:ea typeface="Arial"/>
                <a:cs typeface="Arial"/>
                <a:sym typeface="Arial"/>
              </a:rPr>
              <a:t> </a:t>
            </a:r>
          </a:p>
        </p:txBody>
      </p:sp>
      <p:sp>
        <p:nvSpPr>
          <p:cNvPr id="230" name="Shape 230"/>
          <p:cNvSpPr/>
          <p:nvPr/>
        </p:nvSpPr>
        <p:spPr>
          <a:xfrm>
            <a:off x="3244419" y="3553932"/>
            <a:ext cx="2757341" cy="713549"/>
          </a:xfrm>
          <a:prstGeom prst="rect">
            <a:avLst/>
          </a:prstGeom>
          <a:noFill/>
          <a:ln>
            <a:noFill/>
          </a:ln>
        </p:spPr>
        <p:txBody>
          <a:bodyPr lIns="91425" tIns="45700" rIns="91425" bIns="45700" anchor="t" anchorCtr="0">
            <a:noAutofit/>
          </a:bodyPr>
          <a:lstStyle/>
          <a:p>
            <a:pPr>
              <a:buSzPct val="25000"/>
            </a:pPr>
            <a:r>
              <a:rPr lang="fr-FR" sz="2000" dirty="0">
                <a:solidFill>
                  <a:srgbClr val="002060"/>
                </a:solidFill>
                <a:latin typeface="+mn-lt"/>
                <a:ea typeface="Arial Black"/>
                <a:cs typeface="Arial Black"/>
              </a:rPr>
              <a:t>Un même nombre</a:t>
            </a:r>
          </a:p>
        </p:txBody>
      </p:sp>
      <mc:AlternateContent xmlns:mc="http://schemas.openxmlformats.org/markup-compatibility/2006" xmlns:a14="http://schemas.microsoft.com/office/drawing/2010/main">
        <mc:Choice Requires="a14">
          <p:sp>
            <p:nvSpPr>
              <p:cNvPr id="2" name="ZoneTexte 1"/>
              <p:cNvSpPr txBox="1"/>
              <p:nvPr/>
            </p:nvSpPr>
            <p:spPr>
              <a:xfrm>
                <a:off x="1187624" y="3717032"/>
                <a:ext cx="880369" cy="91057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fr-FR" sz="2800" i="1" smtClean="0">
                              <a:latin typeface="Cambria Math" panose="02040503050406030204" pitchFamily="18" charset="0"/>
                            </a:rPr>
                          </m:ctrlPr>
                        </m:fPr>
                        <m:num>
                          <m:r>
                            <a:rPr lang="fr-FR" sz="2800" b="0" i="1" smtClean="0">
                              <a:latin typeface="Cambria Math"/>
                            </a:rPr>
                            <m:t>125</m:t>
                          </m:r>
                        </m:num>
                        <m:den>
                          <m:r>
                            <a:rPr lang="fr-FR" sz="2800" b="0" i="1" smtClean="0">
                              <a:latin typeface="Cambria Math"/>
                            </a:rPr>
                            <m:t>100</m:t>
                          </m:r>
                        </m:den>
                      </m:f>
                    </m:oMath>
                  </m:oMathPara>
                </a14:m>
                <a:endParaRPr lang="fr-FR" sz="2800" dirty="0"/>
              </a:p>
            </p:txBody>
          </p:sp>
        </mc:Choice>
        <mc:Fallback xmlns="">
          <p:sp>
            <p:nvSpPr>
              <p:cNvPr id="2" name="ZoneTexte 1"/>
              <p:cNvSpPr txBox="1">
                <a:spLocks noRot="1" noChangeAspect="1" noMove="1" noResize="1" noEditPoints="1" noAdjustHandles="1" noChangeArrowheads="1" noChangeShapeType="1" noTextEdit="1"/>
              </p:cNvSpPr>
              <p:nvPr/>
            </p:nvSpPr>
            <p:spPr>
              <a:xfrm>
                <a:off x="1187624" y="3717032"/>
                <a:ext cx="880369" cy="910570"/>
              </a:xfrm>
              <a:prstGeom prst="rect">
                <a:avLst/>
              </a:prstGeom>
              <a:blipFill rotWithShape="1">
                <a:blip r:embed="rId5"/>
                <a:stretch>
                  <a:fillRect/>
                </a:stretch>
              </a:blipFill>
            </p:spPr>
            <p:txBody>
              <a:bodyPr/>
              <a:lstStyle/>
              <a:p>
                <a:r>
                  <a:rPr lang="fr-FR">
                    <a:noFill/>
                  </a:rPr>
                  <a:t> </a:t>
                </a:r>
              </a:p>
            </p:txBody>
          </p:sp>
        </mc:Fallback>
      </mc:AlternateContent>
      <p:sp>
        <p:nvSpPr>
          <p:cNvPr id="14" name="ZoneTexte 13"/>
          <p:cNvSpPr txBox="1"/>
          <p:nvPr/>
        </p:nvSpPr>
        <p:spPr>
          <a:xfrm>
            <a:off x="5939277" y="3910707"/>
            <a:ext cx="885179" cy="523220"/>
          </a:xfrm>
          <a:prstGeom prst="rect">
            <a:avLst/>
          </a:prstGeom>
          <a:noFill/>
        </p:spPr>
        <p:txBody>
          <a:bodyPr wrap="none" rtlCol="0">
            <a:spAutoFit/>
          </a:bodyPr>
          <a:lstStyle/>
          <a:p>
            <a:r>
              <a:rPr lang="fr-FR" sz="2800" dirty="0">
                <a:latin typeface="Cambria Math" panose="02040503050406030204" pitchFamily="18" charset="0"/>
                <a:ea typeface="Cambria Math" panose="02040503050406030204" pitchFamily="18" charset="0"/>
              </a:rPr>
              <a:t>1,25</a:t>
            </a:r>
          </a:p>
        </p:txBody>
      </p:sp>
      <p:grpSp>
        <p:nvGrpSpPr>
          <p:cNvPr id="10" name="Groupe 9"/>
          <p:cNvGrpSpPr/>
          <p:nvPr/>
        </p:nvGrpSpPr>
        <p:grpSpPr>
          <a:xfrm rot="782678">
            <a:off x="3149496" y="1622687"/>
            <a:ext cx="1038769" cy="939658"/>
            <a:chOff x="2108173" y="1835029"/>
            <a:chExt cx="1959771" cy="2170034"/>
          </a:xfrm>
        </p:grpSpPr>
        <p:cxnSp>
          <p:nvCxnSpPr>
            <p:cNvPr id="6" name="Connecteur en arc 5"/>
            <p:cNvCxnSpPr/>
            <p:nvPr/>
          </p:nvCxnSpPr>
          <p:spPr>
            <a:xfrm rot="5400000" flipH="1" flipV="1">
              <a:off x="2003041" y="1940161"/>
              <a:ext cx="2017635" cy="1807372"/>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18" name="Connecteur en arc 17"/>
            <p:cNvCxnSpPr/>
            <p:nvPr/>
          </p:nvCxnSpPr>
          <p:spPr>
            <a:xfrm rot="5400000" flipH="1" flipV="1">
              <a:off x="2155441" y="2092560"/>
              <a:ext cx="2017634" cy="1807372"/>
            </a:xfrm>
            <a:prstGeom prst="curvedConnector2">
              <a:avLst/>
            </a:prstGeom>
          </p:spPr>
          <p:style>
            <a:lnRef idx="1">
              <a:schemeClr val="accent1"/>
            </a:lnRef>
            <a:fillRef idx="0">
              <a:schemeClr val="accent1"/>
            </a:fillRef>
            <a:effectRef idx="0">
              <a:schemeClr val="accent1"/>
            </a:effectRef>
            <a:fontRef idx="minor">
              <a:schemeClr val="tx1"/>
            </a:fontRef>
          </p:style>
        </p:cxnSp>
      </p:grpSp>
      <p:grpSp>
        <p:nvGrpSpPr>
          <p:cNvPr id="21" name="Groupe 20"/>
          <p:cNvGrpSpPr/>
          <p:nvPr/>
        </p:nvGrpSpPr>
        <p:grpSpPr>
          <a:xfrm rot="13824431">
            <a:off x="2934153" y="3541023"/>
            <a:ext cx="2115183" cy="2439489"/>
            <a:chOff x="2108173" y="1835029"/>
            <a:chExt cx="1959771" cy="2170034"/>
          </a:xfrm>
        </p:grpSpPr>
        <p:cxnSp>
          <p:nvCxnSpPr>
            <p:cNvPr id="22" name="Connecteur en arc 21"/>
            <p:cNvCxnSpPr/>
            <p:nvPr/>
          </p:nvCxnSpPr>
          <p:spPr>
            <a:xfrm rot="5400000" flipH="1" flipV="1">
              <a:off x="2003041" y="1940161"/>
              <a:ext cx="2017635" cy="1807372"/>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23" name="Connecteur en arc 22"/>
            <p:cNvCxnSpPr/>
            <p:nvPr/>
          </p:nvCxnSpPr>
          <p:spPr>
            <a:xfrm rot="5400000" flipH="1" flipV="1">
              <a:off x="2155441" y="2092560"/>
              <a:ext cx="2017634" cy="1807372"/>
            </a:xfrm>
            <a:prstGeom prst="curvedConnector2">
              <a:avLst/>
            </a:prstGeom>
          </p:spPr>
          <p:style>
            <a:lnRef idx="1">
              <a:schemeClr val="accent1"/>
            </a:lnRef>
            <a:fillRef idx="0">
              <a:schemeClr val="accent1"/>
            </a:fillRef>
            <a:effectRef idx="0">
              <a:schemeClr val="accent1"/>
            </a:effectRef>
            <a:fontRef idx="minor">
              <a:schemeClr val="tx1"/>
            </a:fontRef>
          </p:style>
        </p:cxnSp>
      </p:grpSp>
      <p:grpSp>
        <p:nvGrpSpPr>
          <p:cNvPr id="24" name="Groupe 23"/>
          <p:cNvGrpSpPr/>
          <p:nvPr/>
        </p:nvGrpSpPr>
        <p:grpSpPr>
          <a:xfrm rot="4811380">
            <a:off x="4821863" y="1731706"/>
            <a:ext cx="960683" cy="962655"/>
            <a:chOff x="2108173" y="1835029"/>
            <a:chExt cx="1959771" cy="2170034"/>
          </a:xfrm>
        </p:grpSpPr>
        <p:cxnSp>
          <p:nvCxnSpPr>
            <p:cNvPr id="25" name="Connecteur en arc 24"/>
            <p:cNvCxnSpPr/>
            <p:nvPr/>
          </p:nvCxnSpPr>
          <p:spPr>
            <a:xfrm rot="5400000" flipH="1" flipV="1">
              <a:off x="2003041" y="1940161"/>
              <a:ext cx="2017635" cy="1807372"/>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26" name="Connecteur en arc 25"/>
            <p:cNvCxnSpPr/>
            <p:nvPr/>
          </p:nvCxnSpPr>
          <p:spPr>
            <a:xfrm rot="5400000" flipH="1" flipV="1">
              <a:off x="2155441" y="2092560"/>
              <a:ext cx="2017634" cy="1807372"/>
            </a:xfrm>
            <a:prstGeom prst="curvedConnector2">
              <a:avLst/>
            </a:prstGeom>
          </p:spPr>
          <p:style>
            <a:lnRef idx="1">
              <a:schemeClr val="accent1"/>
            </a:lnRef>
            <a:fillRef idx="0">
              <a:schemeClr val="accent1"/>
            </a:fillRef>
            <a:effectRef idx="0">
              <a:schemeClr val="accent1"/>
            </a:effectRef>
            <a:fontRef idx="minor">
              <a:schemeClr val="tx1"/>
            </a:fontRef>
          </p:style>
        </p:cxnSp>
      </p:grpSp>
      <p:sp>
        <p:nvSpPr>
          <p:cNvPr id="11" name="Rectangle 10"/>
          <p:cNvSpPr/>
          <p:nvPr/>
        </p:nvSpPr>
        <p:spPr>
          <a:xfrm>
            <a:off x="-5369" y="5886344"/>
            <a:ext cx="8656537" cy="523220"/>
          </a:xfrm>
          <a:prstGeom prst="rect">
            <a:avLst/>
          </a:prstGeom>
        </p:spPr>
        <p:txBody>
          <a:bodyPr wrap="none">
            <a:spAutoFit/>
          </a:bodyPr>
          <a:lstStyle/>
          <a:p>
            <a:pPr lvl="0" algn="ctr">
              <a:buSzPct val="25000"/>
            </a:pPr>
            <a:r>
              <a:rPr lang="fr-FR" dirty="0">
                <a:solidFill>
                  <a:srgbClr val="002060"/>
                </a:solidFill>
                <a:latin typeface="Arial Black"/>
              </a:rPr>
              <a:t>L’écriture décimale est un codage conventionnel d'une somme de fractions décimales</a:t>
            </a:r>
          </a:p>
          <a:p>
            <a:pPr lvl="0" algn="ctr">
              <a:buSzPct val="25000"/>
            </a:pPr>
            <a:r>
              <a:rPr lang="fr-FR" dirty="0">
                <a:solidFill>
                  <a:srgbClr val="002060"/>
                </a:solidFill>
                <a:latin typeface="Arial Black"/>
              </a:rPr>
              <a:t>Une écriture peut en cacher une autre !</a:t>
            </a:r>
          </a:p>
        </p:txBody>
      </p:sp>
      <mc:AlternateContent xmlns:mc="http://schemas.openxmlformats.org/markup-compatibility/2006" xmlns:a14="http://schemas.microsoft.com/office/drawing/2010/main">
        <mc:Choice Requires="a14">
          <p:sp>
            <p:nvSpPr>
              <p:cNvPr id="19" name="ZoneTexte 18"/>
              <p:cNvSpPr txBox="1"/>
              <p:nvPr/>
            </p:nvSpPr>
            <p:spPr>
              <a:xfrm>
                <a:off x="2195736" y="2502572"/>
                <a:ext cx="936104" cy="9017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fr-FR" sz="2800" i="1">
                              <a:latin typeface="Cambria Math" panose="02040503050406030204" pitchFamily="18" charset="0"/>
                            </a:rPr>
                          </m:ctrlPr>
                        </m:fPr>
                        <m:num>
                          <m:r>
                            <a:rPr lang="fr-FR" sz="2800" b="0" i="1" smtClean="0">
                              <a:latin typeface="Cambria Math"/>
                            </a:rPr>
                            <m:t>−20</m:t>
                          </m:r>
                        </m:num>
                        <m:den>
                          <m:r>
                            <a:rPr lang="fr-FR" sz="2800" b="0" i="1" smtClean="0">
                              <a:latin typeface="Cambria Math"/>
                            </a:rPr>
                            <m:t>−16</m:t>
                          </m:r>
                        </m:den>
                      </m:f>
                    </m:oMath>
                  </m:oMathPara>
                </a14:m>
                <a:endParaRPr lang="fr-FR" sz="4000" dirty="0"/>
              </a:p>
            </p:txBody>
          </p:sp>
        </mc:Choice>
        <mc:Fallback xmlns="">
          <p:sp>
            <p:nvSpPr>
              <p:cNvPr id="19" name="ZoneTexte 18"/>
              <p:cNvSpPr txBox="1">
                <a:spLocks noRot="1" noChangeAspect="1" noMove="1" noResize="1" noEditPoints="1" noAdjustHandles="1" noChangeArrowheads="1" noChangeShapeType="1" noTextEdit="1"/>
              </p:cNvSpPr>
              <p:nvPr/>
            </p:nvSpPr>
            <p:spPr>
              <a:xfrm>
                <a:off x="2195736" y="2502572"/>
                <a:ext cx="936104" cy="901785"/>
              </a:xfrm>
              <a:prstGeom prst="rect">
                <a:avLst/>
              </a:prstGeom>
              <a:blipFill rotWithShape="1">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5753858" y="2362689"/>
                <a:ext cx="681597" cy="90178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fr-FR" sz="2800" i="1">
                              <a:latin typeface="Cambria Math" panose="02040503050406030204" pitchFamily="18" charset="0"/>
                            </a:rPr>
                          </m:ctrlPr>
                        </m:fPr>
                        <m:num>
                          <m:r>
                            <a:rPr lang="fr-FR" sz="2800" i="1">
                              <a:latin typeface="Cambria Math"/>
                            </a:rPr>
                            <m:t>10</m:t>
                          </m:r>
                        </m:num>
                        <m:den>
                          <m:r>
                            <a:rPr lang="fr-FR" sz="2800" i="1">
                              <a:latin typeface="Cambria Math"/>
                            </a:rPr>
                            <m:t>8</m:t>
                          </m:r>
                        </m:den>
                      </m:f>
                    </m:oMath>
                  </m:oMathPara>
                </a14:m>
                <a:endParaRPr lang="fr-FR" sz="2800" dirty="0"/>
              </a:p>
            </p:txBody>
          </p:sp>
        </mc:Choice>
        <mc:Fallback xmlns="">
          <p:sp>
            <p:nvSpPr>
              <p:cNvPr id="3" name="Rectangle 2"/>
              <p:cNvSpPr>
                <a:spLocks noRot="1" noChangeAspect="1" noMove="1" noResize="1" noEditPoints="1" noAdjustHandles="1" noChangeArrowheads="1" noChangeShapeType="1" noTextEdit="1"/>
              </p:cNvSpPr>
              <p:nvPr/>
            </p:nvSpPr>
            <p:spPr>
              <a:xfrm>
                <a:off x="5753858" y="2362689"/>
                <a:ext cx="681597" cy="901785"/>
              </a:xfrm>
              <a:prstGeom prst="rect">
                <a:avLst/>
              </a:prstGeom>
              <a:blipFill rotWithShape="1">
                <a:blip r:embed="rId7"/>
                <a:stretch>
                  <a:fillRect/>
                </a:stretch>
              </a:blipFill>
            </p:spPr>
            <p:txBody>
              <a:bodyPr/>
              <a:lstStyle/>
              <a:p>
                <a:r>
                  <a:rPr lang="fr-FR">
                    <a:noFill/>
                  </a:rPr>
                  <a:t> </a:t>
                </a:r>
              </a:p>
            </p:txBody>
          </p:sp>
        </mc:Fallback>
      </mc:AlternateContent>
      <p:grpSp>
        <p:nvGrpSpPr>
          <p:cNvPr id="27" name="Groupe 26"/>
          <p:cNvGrpSpPr/>
          <p:nvPr/>
        </p:nvGrpSpPr>
        <p:grpSpPr>
          <a:xfrm rot="437914">
            <a:off x="1492444" y="2721164"/>
            <a:ext cx="768970" cy="950875"/>
            <a:chOff x="2108173" y="1835029"/>
            <a:chExt cx="1959771" cy="2170034"/>
          </a:xfrm>
        </p:grpSpPr>
        <p:cxnSp>
          <p:nvCxnSpPr>
            <p:cNvPr id="28" name="Connecteur en arc 27"/>
            <p:cNvCxnSpPr/>
            <p:nvPr/>
          </p:nvCxnSpPr>
          <p:spPr>
            <a:xfrm rot="5400000" flipH="1" flipV="1">
              <a:off x="2003041" y="1940161"/>
              <a:ext cx="2017635" cy="1807372"/>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29" name="Connecteur en arc 28"/>
            <p:cNvCxnSpPr/>
            <p:nvPr/>
          </p:nvCxnSpPr>
          <p:spPr>
            <a:xfrm rot="5400000" flipH="1" flipV="1">
              <a:off x="2155441" y="2092560"/>
              <a:ext cx="2017634" cy="1807372"/>
            </a:xfrm>
            <a:prstGeom prst="curvedConnector2">
              <a:avLst/>
            </a:prstGeom>
          </p:spPr>
          <p:style>
            <a:lnRef idx="1">
              <a:schemeClr val="accent1"/>
            </a:lnRef>
            <a:fillRef idx="0">
              <a:schemeClr val="accent1"/>
            </a:fillRef>
            <a:effectRef idx="0">
              <a:schemeClr val="accent1"/>
            </a:effectRef>
            <a:fontRef idx="minor">
              <a:schemeClr val="tx1"/>
            </a:fontRef>
          </p:style>
        </p:cxnSp>
      </p:grpSp>
      <p:grpSp>
        <p:nvGrpSpPr>
          <p:cNvPr id="30" name="Groupe 29"/>
          <p:cNvGrpSpPr/>
          <p:nvPr/>
        </p:nvGrpSpPr>
        <p:grpSpPr>
          <a:xfrm rot="5869749">
            <a:off x="6074252" y="2978584"/>
            <a:ext cx="1203667" cy="884096"/>
            <a:chOff x="2108173" y="1835029"/>
            <a:chExt cx="1959771" cy="2170034"/>
          </a:xfrm>
        </p:grpSpPr>
        <p:cxnSp>
          <p:nvCxnSpPr>
            <p:cNvPr id="31" name="Connecteur en arc 30"/>
            <p:cNvCxnSpPr/>
            <p:nvPr/>
          </p:nvCxnSpPr>
          <p:spPr>
            <a:xfrm rot="5400000" flipH="1" flipV="1">
              <a:off x="2003041" y="1940161"/>
              <a:ext cx="2017635" cy="1807372"/>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32" name="Connecteur en arc 31"/>
            <p:cNvCxnSpPr/>
            <p:nvPr/>
          </p:nvCxnSpPr>
          <p:spPr>
            <a:xfrm rot="5400000" flipH="1" flipV="1">
              <a:off x="2155441" y="2092560"/>
              <a:ext cx="2017634" cy="1807372"/>
            </a:xfrm>
            <a:prstGeom prst="curvedConnector2">
              <a:avLst/>
            </a:prstGeom>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785748" y="596586"/>
            <a:ext cx="7674684" cy="461665"/>
          </a:xfrm>
          <a:prstGeom prst="rect">
            <a:avLst/>
          </a:prstGeom>
        </p:spPr>
        <p:txBody>
          <a:bodyPr wrap="square">
            <a:spAutoFit/>
          </a:bodyPr>
          <a:lstStyle/>
          <a:p>
            <a:r>
              <a:rPr lang="fr-FR" sz="2400" dirty="0">
                <a:solidFill>
                  <a:srgbClr val="002060"/>
                </a:solidFill>
                <a:latin typeface="Arial Black"/>
              </a:rPr>
              <a:t>1/ Mise au point mathématique et didactique </a:t>
            </a:r>
            <a:endParaRPr lang="fr-FR" dirty="0"/>
          </a:p>
        </p:txBody>
      </p:sp>
    </p:spTree>
    <p:extLst>
      <p:ext uri="{BB962C8B-B14F-4D97-AF65-F5344CB8AC3E}">
        <p14:creationId xmlns:p14="http://schemas.microsoft.com/office/powerpoint/2010/main" val="24211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382804" y="144000"/>
            <a:ext cx="8229600" cy="1152128"/>
          </a:xfrm>
          <a:prstGeom prst="rect">
            <a:avLst/>
          </a:prstGeom>
          <a:noFill/>
          <a:ln>
            <a:noFill/>
          </a:ln>
        </p:spPr>
        <p:txBody>
          <a:bodyPr lIns="91425" tIns="45700" rIns="91425" bIns="45700" anchor="ctr" anchorCtr="0">
            <a:noAutofit/>
          </a:bodyPr>
          <a:lstStyle/>
          <a:p>
            <a:pPr lvl="0">
              <a:buSzPct val="25000"/>
            </a:pPr>
            <a:r>
              <a:rPr lang="fr-FR" sz="2400" dirty="0">
                <a:solidFill>
                  <a:srgbClr val="002060"/>
                </a:solidFill>
                <a:sym typeface="Arial"/>
              </a:rPr>
              <a:t>1/ Mise au point mathématique et didactique </a:t>
            </a:r>
          </a:p>
        </p:txBody>
      </p:sp>
      <p:sp>
        <p:nvSpPr>
          <p:cNvPr id="197" name="Shape 197"/>
          <p:cNvSpPr txBox="1"/>
          <p:nvPr/>
        </p:nvSpPr>
        <p:spPr>
          <a:xfrm>
            <a:off x="180066" y="1556792"/>
            <a:ext cx="8229600" cy="4104456"/>
          </a:xfrm>
          <a:prstGeom prst="rect">
            <a:avLst/>
          </a:prstGeom>
          <a:noFill/>
          <a:ln>
            <a:noFill/>
          </a:ln>
        </p:spPr>
        <p:txBody>
          <a:bodyPr lIns="91425" tIns="45700" rIns="91425" bIns="45700" anchor="t" anchorCtr="0">
            <a:noAutofit/>
          </a:bodyPr>
          <a:lstStyle/>
          <a:p>
            <a:pPr marL="342900" lvl="0" indent="-342900">
              <a:spcBef>
                <a:spcPts val="360"/>
              </a:spcBef>
              <a:buClr>
                <a:schemeClr val="dk1"/>
              </a:buClr>
            </a:pPr>
            <a:r>
              <a:rPr lang="fr-FR" sz="1600" dirty="0">
                <a:solidFill>
                  <a:srgbClr val="002060"/>
                </a:solidFill>
                <a:latin typeface="Arial Black"/>
                <a:ea typeface="Arial Black"/>
                <a:cs typeface="Arial Black"/>
                <a:sym typeface="Arial Black"/>
              </a:rPr>
              <a:t>Question 1</a:t>
            </a:r>
          </a:p>
          <a:p>
            <a:pPr marL="342900" indent="-342900">
              <a:spcBef>
                <a:spcPts val="360"/>
              </a:spcBef>
              <a:buClr>
                <a:schemeClr val="dk1"/>
              </a:buClr>
            </a:pPr>
            <a:r>
              <a:rPr lang="fr-FR" sz="1600" dirty="0">
                <a:solidFill>
                  <a:srgbClr val="002060"/>
                </a:solidFill>
                <a:latin typeface="Arial Black"/>
                <a:ea typeface="Arial Black"/>
                <a:cs typeface="Arial Black"/>
              </a:rPr>
              <a:t>1/2 </a:t>
            </a:r>
            <a:r>
              <a:rPr lang="fr-FR" sz="1600" dirty="0">
                <a:solidFill>
                  <a:srgbClr val="002060"/>
                </a:solidFill>
                <a:latin typeface="+mn-lt"/>
                <a:ea typeface="Arial Black"/>
                <a:cs typeface="Arial Black"/>
              </a:rPr>
              <a:t>est</a:t>
            </a:r>
          </a:p>
          <a:p>
            <a:pPr marL="342900" indent="-342900">
              <a:spcBef>
                <a:spcPts val="360"/>
              </a:spcBef>
              <a:buClr>
                <a:schemeClr val="dk1"/>
              </a:buClr>
            </a:pPr>
            <a:r>
              <a:rPr lang="fr-FR" sz="1600" dirty="0">
                <a:solidFill>
                  <a:srgbClr val="002060"/>
                </a:solidFill>
                <a:latin typeface="+mn-lt"/>
                <a:ea typeface="Arial Black"/>
                <a:cs typeface="Arial Black"/>
              </a:rPr>
              <a:t>- un nombre décimal ? → </a:t>
            </a:r>
          </a:p>
          <a:p>
            <a:pPr marL="342900" indent="-342900">
              <a:spcBef>
                <a:spcPts val="360"/>
              </a:spcBef>
              <a:buClr>
                <a:schemeClr val="dk1"/>
              </a:buClr>
            </a:pPr>
            <a:r>
              <a:rPr lang="fr-FR" sz="1600" dirty="0">
                <a:solidFill>
                  <a:srgbClr val="002060"/>
                </a:solidFill>
                <a:latin typeface="+mn-lt"/>
                <a:ea typeface="Arial Black"/>
                <a:cs typeface="Arial Black"/>
              </a:rPr>
              <a:t>- une fraction décimale ? → </a:t>
            </a:r>
          </a:p>
          <a:p>
            <a:pPr marL="342900" indent="-342900">
              <a:spcBef>
                <a:spcPts val="360"/>
              </a:spcBef>
              <a:buClr>
                <a:schemeClr val="dk1"/>
              </a:buClr>
            </a:pPr>
            <a:r>
              <a:rPr lang="fr-FR" sz="1600" dirty="0">
                <a:solidFill>
                  <a:srgbClr val="002060"/>
                </a:solidFill>
                <a:latin typeface="+mn-lt"/>
                <a:ea typeface="Arial Black"/>
                <a:cs typeface="Arial Black"/>
              </a:rPr>
              <a:t>- les deux ? → </a:t>
            </a:r>
          </a:p>
          <a:p>
            <a:pPr marL="342900" indent="-342900">
              <a:spcBef>
                <a:spcPts val="360"/>
              </a:spcBef>
              <a:buClr>
                <a:schemeClr val="dk1"/>
              </a:buClr>
            </a:pPr>
            <a:r>
              <a:rPr lang="fr-FR" sz="1600" dirty="0">
                <a:solidFill>
                  <a:srgbClr val="002060"/>
                </a:solidFill>
                <a:latin typeface="+mn-lt"/>
                <a:ea typeface="Arial Black"/>
                <a:cs typeface="Arial Black"/>
              </a:rPr>
              <a:t>- ni l’un, ni l’autre ? → </a:t>
            </a:r>
          </a:p>
          <a:p>
            <a:pPr marL="342900" indent="-342900">
              <a:spcBef>
                <a:spcPts val="360"/>
              </a:spcBef>
              <a:buClr>
                <a:schemeClr val="dk1"/>
              </a:buClr>
            </a:pPr>
            <a:r>
              <a:rPr lang="fr-FR" sz="1600" dirty="0">
                <a:solidFill>
                  <a:srgbClr val="002060"/>
                </a:solidFill>
                <a:latin typeface="Arial Black"/>
                <a:ea typeface="Arial Black"/>
                <a:cs typeface="Arial Black"/>
              </a:rPr>
              <a:t>Question 2</a:t>
            </a:r>
          </a:p>
          <a:p>
            <a:pPr marL="342900" lvl="0" indent="-342900">
              <a:spcBef>
                <a:spcPts val="360"/>
              </a:spcBef>
              <a:buClr>
                <a:schemeClr val="dk1"/>
              </a:buClr>
            </a:pPr>
            <a:r>
              <a:rPr lang="fr-FR" sz="1600" dirty="0">
                <a:solidFill>
                  <a:srgbClr val="002060"/>
                </a:solidFill>
                <a:latin typeface="Arial Black"/>
                <a:ea typeface="Arial Black"/>
                <a:cs typeface="Arial Black"/>
              </a:rPr>
              <a:t>1/3 </a:t>
            </a:r>
            <a:r>
              <a:rPr lang="fr-FR" sz="1600" dirty="0">
                <a:solidFill>
                  <a:srgbClr val="002060"/>
                </a:solidFill>
                <a:latin typeface="+mn-lt"/>
                <a:ea typeface="Arial Black"/>
                <a:cs typeface="Arial Black"/>
              </a:rPr>
              <a:t>est</a:t>
            </a:r>
          </a:p>
          <a:p>
            <a:pPr marL="342900" lvl="0" indent="-342900">
              <a:spcBef>
                <a:spcPts val="360"/>
              </a:spcBef>
              <a:buClr>
                <a:schemeClr val="dk1"/>
              </a:buClr>
            </a:pPr>
            <a:r>
              <a:rPr lang="fr-FR" sz="1600" dirty="0">
                <a:solidFill>
                  <a:srgbClr val="002060"/>
                </a:solidFill>
                <a:latin typeface="+mn-lt"/>
                <a:ea typeface="Arial Black"/>
                <a:cs typeface="Arial Black"/>
              </a:rPr>
              <a:t>- un nombre décimal ? → </a:t>
            </a:r>
          </a:p>
          <a:p>
            <a:pPr marL="342900" lvl="0" indent="-342900">
              <a:spcBef>
                <a:spcPts val="360"/>
              </a:spcBef>
              <a:buClr>
                <a:schemeClr val="dk1"/>
              </a:buClr>
            </a:pPr>
            <a:r>
              <a:rPr lang="fr-FR" sz="1600" dirty="0">
                <a:solidFill>
                  <a:srgbClr val="002060"/>
                </a:solidFill>
                <a:latin typeface="+mn-lt"/>
                <a:ea typeface="Arial Black"/>
                <a:cs typeface="Arial Black"/>
              </a:rPr>
              <a:t>- une fraction décimale? → </a:t>
            </a:r>
          </a:p>
          <a:p>
            <a:pPr marL="342900" lvl="0" indent="-342900">
              <a:spcBef>
                <a:spcPts val="360"/>
              </a:spcBef>
              <a:buClr>
                <a:schemeClr val="dk1"/>
              </a:buClr>
            </a:pPr>
            <a:r>
              <a:rPr lang="fr-FR" sz="1600" dirty="0">
                <a:solidFill>
                  <a:srgbClr val="002060"/>
                </a:solidFill>
                <a:latin typeface="+mn-lt"/>
                <a:ea typeface="Arial Black"/>
                <a:cs typeface="Arial Black"/>
              </a:rPr>
              <a:t>- les deux ?→ </a:t>
            </a:r>
          </a:p>
          <a:p>
            <a:pPr marL="342900" lvl="0" indent="-342900">
              <a:spcBef>
                <a:spcPts val="360"/>
              </a:spcBef>
              <a:buClr>
                <a:schemeClr val="dk1"/>
              </a:buClr>
            </a:pPr>
            <a:r>
              <a:rPr lang="fr-FR" sz="1600" dirty="0">
                <a:solidFill>
                  <a:srgbClr val="002060"/>
                </a:solidFill>
                <a:latin typeface="+mn-lt"/>
                <a:ea typeface="Arial Black"/>
                <a:cs typeface="Arial Black"/>
              </a:rPr>
              <a:t>- ni l’un, ni l’autre? → </a:t>
            </a:r>
          </a:p>
          <a:p>
            <a:pPr marL="342900" lvl="0" indent="-342900">
              <a:spcBef>
                <a:spcPts val="360"/>
              </a:spcBef>
              <a:buClr>
                <a:schemeClr val="dk1"/>
              </a:buClr>
            </a:pPr>
            <a:r>
              <a:rPr lang="fr-FR" sz="1600" dirty="0">
                <a:solidFill>
                  <a:srgbClr val="002060"/>
                </a:solidFill>
                <a:latin typeface="Arial Black"/>
                <a:ea typeface="Arial Black"/>
                <a:cs typeface="Arial Black"/>
              </a:rPr>
              <a:t>Question 3</a:t>
            </a:r>
          </a:p>
          <a:p>
            <a:pPr marL="342900" lvl="0" indent="-342900">
              <a:spcBef>
                <a:spcPts val="360"/>
              </a:spcBef>
              <a:buClr>
                <a:srgbClr val="000000"/>
              </a:buClr>
            </a:pPr>
            <a:r>
              <a:rPr lang="fr-FR" sz="1800" dirty="0">
                <a:solidFill>
                  <a:schemeClr val="dk1"/>
                </a:solidFill>
              </a:rPr>
              <a:t>  </a:t>
            </a:r>
            <a:r>
              <a:rPr lang="fr-FR" sz="1600" dirty="0">
                <a:solidFill>
                  <a:srgbClr val="002060"/>
                </a:solidFill>
                <a:latin typeface="Arial Black"/>
                <a:ea typeface="Arial Black"/>
                <a:cs typeface="Arial Black"/>
              </a:rPr>
              <a:t>Un nombre à virgule </a:t>
            </a:r>
            <a:r>
              <a:rPr lang="fr-FR" sz="1600" dirty="0">
                <a:solidFill>
                  <a:srgbClr val="002060"/>
                </a:solidFill>
                <a:latin typeface="+mn-lt"/>
                <a:ea typeface="Arial Black"/>
                <a:cs typeface="Arial Black"/>
              </a:rPr>
              <a:t>est un nombre décimal </a:t>
            </a:r>
            <a:r>
              <a:rPr lang="fr-FR" sz="1600" dirty="0">
                <a:solidFill>
                  <a:srgbClr val="002060"/>
                </a:solidFill>
                <a:ea typeface="Arial Black"/>
                <a:cs typeface="Arial Black"/>
              </a:rPr>
              <a:t>? → </a:t>
            </a:r>
          </a:p>
          <a:p>
            <a:pPr marL="342900" lvl="0" indent="-342900">
              <a:spcBef>
                <a:spcPts val="360"/>
              </a:spcBef>
              <a:buClr>
                <a:srgbClr val="000000"/>
              </a:buClr>
            </a:pPr>
            <a:r>
              <a:rPr lang="fr-FR" sz="1600" dirty="0">
                <a:solidFill>
                  <a:srgbClr val="002060"/>
                </a:solidFill>
                <a:ea typeface="Arial Black"/>
                <a:cs typeface="Arial Black"/>
              </a:rPr>
              <a:t>Un nombre décimal est un nombre à virgule ?</a:t>
            </a:r>
          </a:p>
          <a:p>
            <a:pPr marL="342900" lvl="0" indent="-342900">
              <a:spcBef>
                <a:spcPts val="360"/>
              </a:spcBef>
              <a:buClr>
                <a:schemeClr val="dk1"/>
              </a:buClr>
            </a:pPr>
            <a:r>
              <a:rPr lang="fr-FR" sz="1600" dirty="0">
                <a:solidFill>
                  <a:srgbClr val="002060"/>
                </a:solidFill>
                <a:latin typeface="+mn-lt"/>
                <a:ea typeface="Arial Black"/>
                <a:cs typeface="Arial Black"/>
              </a:rPr>
              <a:t> </a:t>
            </a:r>
          </a:p>
        </p:txBody>
      </p:sp>
      <p:sp>
        <p:nvSpPr>
          <p:cNvPr id="200" name="Shape 200"/>
          <p:cNvSpPr/>
          <p:nvPr/>
        </p:nvSpPr>
        <p:spPr>
          <a:xfrm>
            <a:off x="214296" y="5986939"/>
            <a:ext cx="7886096"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fr-FR" sz="1600" dirty="0">
                <a:solidFill>
                  <a:srgbClr val="002060"/>
                </a:solidFill>
                <a:latin typeface="+mn-lt"/>
                <a:ea typeface="Arial Black"/>
                <a:cs typeface="Arial Black"/>
              </a:rPr>
              <a:t>Quelles</a:t>
            </a:r>
            <a:r>
              <a:rPr lang="fr-FR" sz="1600" dirty="0">
                <a:solidFill>
                  <a:srgbClr val="002060"/>
                </a:solidFill>
                <a:latin typeface="+mn-lt"/>
                <a:ea typeface="Arial Black"/>
                <a:cs typeface="Arial Black"/>
                <a:hlinkClick r:id="rId3" action="ppaction://hlinkfile"/>
              </a:rPr>
              <a:t> définitions </a:t>
            </a:r>
            <a:r>
              <a:rPr lang="fr-FR" sz="1600" dirty="0">
                <a:solidFill>
                  <a:srgbClr val="002060"/>
                </a:solidFill>
                <a:latin typeface="+mn-lt"/>
                <a:ea typeface="Arial Black"/>
                <a:cs typeface="Arial Black"/>
              </a:rPr>
              <a:t>en cycle 3 : fraction, fraction décimale, nombre décimal?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619672" y="2151162"/>
            <a:ext cx="6087589" cy="1692771"/>
          </a:xfrm>
          <a:prstGeom prst="rect">
            <a:avLst/>
          </a:prstGeom>
          <a:noFill/>
        </p:spPr>
        <p:txBody>
          <a:bodyPr wrap="square" rtlCol="0">
            <a:spAutoFit/>
          </a:bodyPr>
          <a:lstStyle/>
          <a:p>
            <a:pPr algn="ctr"/>
            <a:r>
              <a:rPr lang="fr-FR" sz="4400" dirty="0"/>
              <a:t>Mes représentations ?</a:t>
            </a:r>
          </a:p>
          <a:p>
            <a:pPr algn="ctr"/>
            <a:r>
              <a:rPr lang="fr-FR" sz="6000" dirty="0"/>
              <a:t>Quizz</a:t>
            </a:r>
          </a:p>
        </p:txBody>
      </p:sp>
    </p:spTree>
    <p:extLst>
      <p:ext uri="{BB962C8B-B14F-4D97-AF65-F5344CB8AC3E}">
        <p14:creationId xmlns:p14="http://schemas.microsoft.com/office/powerpoint/2010/main" val="3192761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382804" y="144000"/>
            <a:ext cx="8229600" cy="908736"/>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Arial"/>
              <a:buNone/>
            </a:pPr>
            <a:r>
              <a:rPr lang="fr-FR" sz="3240" b="0" i="0" u="none" strike="noStrike" cap="none" dirty="0">
                <a:solidFill>
                  <a:srgbClr val="0070C0"/>
                </a:solidFill>
                <a:latin typeface="Arial"/>
                <a:ea typeface="Arial"/>
                <a:cs typeface="Arial"/>
                <a:sym typeface="Arial"/>
              </a:rPr>
              <a:t> </a:t>
            </a:r>
            <a:r>
              <a:rPr lang="fr-FR" sz="2400" dirty="0">
                <a:solidFill>
                  <a:srgbClr val="002060"/>
                </a:solidFill>
                <a:sym typeface="Arial"/>
              </a:rPr>
              <a:t>1/ Mise au point mathématique et didactique</a:t>
            </a:r>
          </a:p>
        </p:txBody>
      </p:sp>
      <p:sp>
        <p:nvSpPr>
          <p:cNvPr id="197" name="Shape 197"/>
          <p:cNvSpPr txBox="1"/>
          <p:nvPr/>
        </p:nvSpPr>
        <p:spPr>
          <a:xfrm>
            <a:off x="214296" y="1389936"/>
            <a:ext cx="8229600" cy="3983047"/>
          </a:xfrm>
          <a:prstGeom prst="rect">
            <a:avLst/>
          </a:prstGeom>
          <a:noFill/>
          <a:ln>
            <a:noFill/>
          </a:ln>
        </p:spPr>
        <p:txBody>
          <a:bodyPr lIns="91425" tIns="45700" rIns="91425" bIns="45700" anchor="t" anchorCtr="0">
            <a:noAutofit/>
          </a:bodyPr>
          <a:lstStyle/>
          <a:p>
            <a:pPr marL="342900" lvl="0" indent="-342900">
              <a:spcBef>
                <a:spcPts val="360"/>
              </a:spcBef>
              <a:buClr>
                <a:schemeClr val="dk1"/>
              </a:buClr>
            </a:pPr>
            <a:endParaRPr lang="fr-FR" sz="1800" dirty="0">
              <a:solidFill>
                <a:schemeClr val="dk1"/>
              </a:solidFill>
            </a:endParaRPr>
          </a:p>
        </p:txBody>
      </p:sp>
      <p:sp>
        <p:nvSpPr>
          <p:cNvPr id="200" name="Shape 200"/>
          <p:cNvSpPr/>
          <p:nvPr/>
        </p:nvSpPr>
        <p:spPr>
          <a:xfrm>
            <a:off x="214296" y="5986939"/>
            <a:ext cx="7233922"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fr-FR" sz="1800" dirty="0">
                <a:solidFill>
                  <a:schemeClr val="dk1"/>
                </a:solidFill>
                <a:latin typeface="Arial"/>
                <a:ea typeface="Arial"/>
                <a:cs typeface="Arial"/>
                <a:sym typeface="Arial"/>
              </a:rPr>
              <a:t> </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68375"/>
            <a:ext cx="9070975" cy="5387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8787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Shape 717"/>
          <p:cNvSpPr txBox="1">
            <a:spLocks noGrp="1"/>
          </p:cNvSpPr>
          <p:nvPr>
            <p:ph type="title"/>
          </p:nvPr>
        </p:nvSpPr>
        <p:spPr>
          <a:xfrm>
            <a:off x="457200" y="152719"/>
            <a:ext cx="6275040" cy="756002"/>
          </a:xfrm>
          <a:prstGeom prst="rect">
            <a:avLst/>
          </a:prstGeom>
          <a:noFill/>
          <a:ln>
            <a:noFill/>
          </a:ln>
        </p:spPr>
        <p:txBody>
          <a:bodyPr lIns="91425" tIns="45700" rIns="91425" bIns="45700" anchor="b" anchorCtr="0">
            <a:noAutofit/>
          </a:bodyPr>
          <a:lstStyle/>
          <a:p>
            <a:pPr marL="0" marR="0" lvl="0" indent="0" algn="l" rtl="0">
              <a:spcBef>
                <a:spcPts val="0"/>
              </a:spcBef>
              <a:buClr>
                <a:schemeClr val="dk2"/>
              </a:buClr>
              <a:buSzPct val="25000"/>
              <a:buFont typeface="Arial Black"/>
              <a:buNone/>
            </a:pPr>
            <a:r>
              <a:rPr lang="fr-FR" sz="2400" kern="1200" dirty="0">
                <a:solidFill>
                  <a:srgbClr val="002060"/>
                </a:solidFill>
              </a:rPr>
              <a:t>PROGRAMME CYCLE 3</a:t>
            </a:r>
          </a:p>
        </p:txBody>
      </p:sp>
      <p:sp>
        <p:nvSpPr>
          <p:cNvPr id="718" name="Shape 718"/>
          <p:cNvSpPr txBox="1">
            <a:spLocks noGrp="1"/>
          </p:cNvSpPr>
          <p:nvPr>
            <p:ph type="body" idx="1"/>
          </p:nvPr>
        </p:nvSpPr>
        <p:spPr>
          <a:xfrm>
            <a:off x="251519" y="1196753"/>
            <a:ext cx="8496944" cy="5400598"/>
          </a:xfrm>
          <a:prstGeom prst="rect">
            <a:avLst/>
          </a:prstGeom>
          <a:noFill/>
          <a:ln>
            <a:noFill/>
          </a:ln>
        </p:spPr>
        <p:txBody>
          <a:bodyPr lIns="91425" tIns="45700" rIns="91425" bIns="45700" anchor="t" anchorCtr="0">
            <a:noAutofit/>
          </a:bodyPr>
          <a:lstStyle/>
          <a:p>
            <a:pPr marL="0" marR="0" lvl="0" indent="0" algn="just" rtl="0">
              <a:lnSpc>
                <a:spcPct val="80000"/>
              </a:lnSpc>
              <a:spcBef>
                <a:spcPts val="0"/>
              </a:spcBef>
              <a:spcAft>
                <a:spcPts val="0"/>
              </a:spcAft>
              <a:buClr>
                <a:schemeClr val="dk1"/>
              </a:buClr>
              <a:buSzPct val="25000"/>
              <a:buFont typeface="Arial"/>
              <a:buNone/>
            </a:pPr>
            <a:r>
              <a:rPr lang="fr-FR" sz="1850" b="1" i="0" u="none" strike="noStrike" cap="none" dirty="0">
                <a:solidFill>
                  <a:schemeClr val="dk1"/>
                </a:solidFill>
                <a:latin typeface="Arial"/>
                <a:ea typeface="Arial"/>
                <a:cs typeface="Arial"/>
                <a:sym typeface="Arial"/>
                <a:hlinkClick r:id="rId3" action="ppaction://hlinkpres?slideindex=1&amp;slidetitle="/>
              </a:rPr>
              <a:t>Nombres et calculs</a:t>
            </a:r>
            <a:endParaRPr lang="fr-FR" sz="1850" b="1" i="0" u="none" strike="noStrike" cap="none" dirty="0">
              <a:solidFill>
                <a:schemeClr val="dk1"/>
              </a:solidFill>
              <a:latin typeface="Arial"/>
              <a:ea typeface="Arial"/>
              <a:cs typeface="Arial"/>
              <a:sym typeface="Arial"/>
            </a:endParaRPr>
          </a:p>
          <a:p>
            <a:pPr marL="0" marR="0" lvl="0" indent="0" algn="just" rtl="0">
              <a:lnSpc>
                <a:spcPct val="80000"/>
              </a:lnSpc>
              <a:spcBef>
                <a:spcPts val="970"/>
              </a:spcBef>
              <a:spcAft>
                <a:spcPts val="0"/>
              </a:spcAft>
              <a:buClr>
                <a:schemeClr val="dk1"/>
              </a:buClr>
              <a:buSzPct val="25000"/>
              <a:buFont typeface="Arial"/>
              <a:buNone/>
            </a:pPr>
            <a:r>
              <a:rPr lang="fr-FR" sz="1800" b="0" kern="1200" dirty="0">
                <a:solidFill>
                  <a:srgbClr val="002060"/>
                </a:solidFill>
                <a:latin typeface="Arial" panose="020B0604020202020204" pitchFamily="34" charset="0"/>
                <a:cs typeface="Arial" panose="020B0604020202020204" pitchFamily="34" charset="0"/>
              </a:rPr>
              <a:t>Les fractions puis les nombres décimaux apparaissent comme de nouveaux nombres introduits pour pallier l’insuffisance des nombres entiers, notamment pour mesurer des longueurs, des aires et repérer des points sur une demi-droite graduée.</a:t>
            </a:r>
          </a:p>
          <a:p>
            <a:pPr marL="0" marR="0" lvl="0" indent="0" algn="just" rtl="0">
              <a:lnSpc>
                <a:spcPct val="80000"/>
              </a:lnSpc>
              <a:spcBef>
                <a:spcPts val="970"/>
              </a:spcBef>
              <a:spcAft>
                <a:spcPts val="0"/>
              </a:spcAft>
              <a:buClr>
                <a:schemeClr val="dk1"/>
              </a:buClr>
              <a:buSzPct val="25000"/>
              <a:buFont typeface="Arial"/>
              <a:buNone/>
            </a:pPr>
            <a:r>
              <a:rPr lang="fr-FR" sz="1800" b="0" kern="1200" dirty="0">
                <a:solidFill>
                  <a:srgbClr val="002060"/>
                </a:solidFill>
                <a:latin typeface="Arial" panose="020B0604020202020204" pitchFamily="34" charset="0"/>
                <a:cs typeface="Arial" panose="020B0604020202020204" pitchFamily="34" charset="0"/>
              </a:rPr>
              <a:t>Le lien à établir avec les connaissances acquises à propos des entiers est essentiel.</a:t>
            </a:r>
          </a:p>
          <a:p>
            <a:pPr marL="0" marR="0" lvl="0" indent="0" algn="just" rtl="0">
              <a:lnSpc>
                <a:spcPct val="80000"/>
              </a:lnSpc>
              <a:spcBef>
                <a:spcPts val="970"/>
              </a:spcBef>
              <a:spcAft>
                <a:spcPts val="0"/>
              </a:spcAft>
              <a:buClr>
                <a:schemeClr val="dk1"/>
              </a:buClr>
              <a:buSzPct val="25000"/>
              <a:buFont typeface="Arial"/>
              <a:buNone/>
            </a:pPr>
            <a:r>
              <a:rPr lang="fr-FR" sz="1800" b="0" kern="1200" dirty="0">
                <a:solidFill>
                  <a:srgbClr val="002060"/>
                </a:solidFill>
                <a:latin typeface="Arial" panose="020B0604020202020204" pitchFamily="34" charset="0"/>
                <a:cs typeface="Arial" panose="020B0604020202020204" pitchFamily="34" charset="0"/>
              </a:rPr>
              <a:t> Avoir une bonne compréhension des relations entre les différentes unités de numération des entiers (unités, dizaines, centaines de chaque ordre) permet de les prolonger aux dixièmes, centièmes… Les caractéristiques communes entre le système de numération et le système métrique sont mises en évidence. </a:t>
            </a:r>
          </a:p>
          <a:p>
            <a:pPr marL="0" marR="0" lvl="0" indent="0" algn="just" rtl="0">
              <a:lnSpc>
                <a:spcPct val="80000"/>
              </a:lnSpc>
              <a:spcBef>
                <a:spcPts val="970"/>
              </a:spcBef>
              <a:spcAft>
                <a:spcPts val="0"/>
              </a:spcAft>
              <a:buClr>
                <a:schemeClr val="dk1"/>
              </a:buClr>
              <a:buSzPct val="25000"/>
              <a:buFont typeface="Arial"/>
              <a:buNone/>
            </a:pPr>
            <a:r>
              <a:rPr lang="fr-FR" sz="1800" b="0" kern="1200" dirty="0">
                <a:solidFill>
                  <a:srgbClr val="002060"/>
                </a:solidFill>
                <a:latin typeface="Arial" panose="020B0604020202020204" pitchFamily="34" charset="0"/>
                <a:cs typeface="Arial" panose="020B0604020202020204" pitchFamily="34" charset="0"/>
              </a:rPr>
              <a:t>L’écriture à virgule est présentée comme une convention d’écriture d’une fraction décimale ou d’une somme de fractions décimales. Cela permet de mettre à jour la nature des nombres décimaux et de justifier les règles de comparaison (qui se différencient de celles mises en œuvre pour les entiers) et de calcul.</a:t>
            </a:r>
          </a:p>
        </p:txBody>
      </p:sp>
    </p:spTree>
    <p:extLst>
      <p:ext uri="{BB962C8B-B14F-4D97-AF65-F5344CB8AC3E}">
        <p14:creationId xmlns:p14="http://schemas.microsoft.com/office/powerpoint/2010/main" val="38999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fvillebrun\Desktop\FRANCOIS 2019 2020 BJ3\FORMATIONS DE CIRCO\AP MATHS Cycle 1 Me 13 11 19\AP C1 13 11 19\NumberSetinR.svg.png">
            <a:extLst>
              <a:ext uri="{FF2B5EF4-FFF2-40B4-BE49-F238E27FC236}">
                <a16:creationId xmlns:a16="http://schemas.microsoft.com/office/drawing/2014/main" id="{BF26F86D-E268-47CE-9183-CD7BBE77FE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mmeunier1\Desktop\CPC\Formation\Animations Pédagogiques\Nombre au cycle 1\2019-2020_Résolution de problème\Schéma_Roland Charnay_Concept nombre_V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437" y="1124744"/>
            <a:ext cx="8770059" cy="5398682"/>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a:spLocks noGrp="1"/>
          </p:cNvSpPr>
          <p:nvPr>
            <p:ph type="title"/>
          </p:nvPr>
        </p:nvSpPr>
        <p:spPr>
          <a:xfrm>
            <a:off x="457200" y="274638"/>
            <a:ext cx="8229600" cy="634082"/>
          </a:xfrm>
        </p:spPr>
        <p:txBody>
          <a:bodyPr>
            <a:noAutofit/>
          </a:bodyPr>
          <a:lstStyle/>
          <a:p>
            <a:r>
              <a:rPr lang="fr-FR" sz="2400" b="1" dirty="0">
                <a:solidFill>
                  <a:srgbClr val="0070C0"/>
                </a:solidFill>
              </a:rPr>
              <a:t>Maitriser le concept de nombre - Quelle signification ?</a:t>
            </a:r>
          </a:p>
        </p:txBody>
      </p:sp>
    </p:spTree>
    <p:extLst>
      <p:ext uri="{BB962C8B-B14F-4D97-AF65-F5344CB8AC3E}">
        <p14:creationId xmlns:p14="http://schemas.microsoft.com/office/powerpoint/2010/main" val="1170699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3824" y="1208926"/>
            <a:ext cx="6480720" cy="5027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re 1"/>
          <p:cNvSpPr>
            <a:spLocks noGrp="1"/>
          </p:cNvSpPr>
          <p:nvPr>
            <p:ph type="title"/>
          </p:nvPr>
        </p:nvSpPr>
        <p:spPr>
          <a:xfrm>
            <a:off x="457200" y="274638"/>
            <a:ext cx="8229600" cy="634082"/>
          </a:xfrm>
        </p:spPr>
        <p:txBody>
          <a:bodyPr>
            <a:noAutofit/>
          </a:bodyPr>
          <a:lstStyle/>
          <a:p>
            <a:r>
              <a:rPr lang="fr-FR" sz="2400" b="1" dirty="0">
                <a:solidFill>
                  <a:srgbClr val="0070C0"/>
                </a:solidFill>
              </a:rPr>
              <a:t>Maitriser le concept de nombre - La composante langage</a:t>
            </a:r>
          </a:p>
        </p:txBody>
      </p:sp>
    </p:spTree>
    <p:extLst>
      <p:ext uri="{BB962C8B-B14F-4D97-AF65-F5344CB8AC3E}">
        <p14:creationId xmlns:p14="http://schemas.microsoft.com/office/powerpoint/2010/main" val="1208807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lvl="0"/>
            <a:fld id="{41397246-D1B2-4829-AD93-F96AC6C2E816}" type="slidenum">
              <a:t>25</a:t>
            </a:fld>
            <a:endParaRPr lang="fr-FR"/>
          </a:p>
        </p:txBody>
      </p:sp>
      <p:sp>
        <p:nvSpPr>
          <p:cNvPr id="2" name="Titre 1"/>
          <p:cNvSpPr txBox="1">
            <a:spLocks noGrp="1"/>
          </p:cNvSpPr>
          <p:nvPr>
            <p:ph type="title" idx="4294967295"/>
          </p:nvPr>
        </p:nvSpPr>
        <p:spPr/>
        <p:txBody>
          <a:bodyPr>
            <a:normAutofit fontScale="90000"/>
          </a:bodyPr>
          <a:lstStyle/>
          <a:p>
            <a:pPr lvl="0"/>
            <a:r>
              <a:rPr lang="fr-FR" dirty="0"/>
              <a:t>Le nombre : définition et représentation</a:t>
            </a:r>
          </a:p>
        </p:txBody>
      </p:sp>
      <p:sp>
        <p:nvSpPr>
          <p:cNvPr id="3" name="Espace réservé du texte 2"/>
          <p:cNvSpPr txBox="1">
            <a:spLocks noGrp="1"/>
          </p:cNvSpPr>
          <p:nvPr>
            <p:ph type="body" idx="4294967295"/>
          </p:nvPr>
        </p:nvSpPr>
        <p:spPr/>
        <p:txBody>
          <a:bodyPr/>
          <a:lstStyle/>
          <a:p>
            <a:pPr>
              <a:lnSpc>
                <a:spcPct val="108000"/>
              </a:lnSpc>
              <a:spcAft>
                <a:spcPts val="725"/>
              </a:spcAft>
            </a:pPr>
            <a:endParaRPr lang="fr-FR" sz="998" dirty="0">
              <a:latin typeface="Calibri" pitchFamily="34"/>
              <a:cs typeface="Times New Roman" pitchFamily="18"/>
            </a:endParaRPr>
          </a:p>
          <a:p>
            <a:pPr marL="414726" indent="-207363"/>
            <a:r>
              <a:rPr lang="fr-FR" sz="2903" dirty="0">
                <a:solidFill>
                  <a:srgbClr val="5B9BD5"/>
                </a:solidFill>
                <a:cs typeface="Times New Roman" pitchFamily="18"/>
              </a:rPr>
              <a:t>1- Définition</a:t>
            </a:r>
          </a:p>
          <a:p>
            <a:pPr marL="414726" indent="-207363"/>
            <a:endParaRPr lang="fr-FR" sz="2903" dirty="0">
              <a:solidFill>
                <a:srgbClr val="5B9BD5"/>
              </a:solidFill>
              <a:cs typeface="Times New Roman" pitchFamily="18"/>
            </a:endParaRPr>
          </a:p>
          <a:p>
            <a:pPr marL="207363"/>
            <a:r>
              <a:rPr lang="fr-FR" sz="2903" i="1" dirty="0">
                <a:solidFill>
                  <a:srgbClr val="5B9BD5"/>
                </a:solidFill>
                <a:cs typeface="Times New Roman" pitchFamily="18"/>
              </a:rPr>
              <a:t>Le nombre est un concept abstrait que l’on représente pour le communiquer.</a:t>
            </a:r>
          </a:p>
          <a:p>
            <a:pPr marL="207363"/>
            <a:endParaRPr lang="fr-FR" sz="2177" i="1" dirty="0">
              <a:solidFill>
                <a:srgbClr val="5B9BD5"/>
              </a:solidFill>
              <a:cs typeface="Times New Roman" pitchFamily="18"/>
            </a:endParaRPr>
          </a:p>
          <a:p>
            <a:pPr marL="414726" indent="-207363"/>
            <a:endParaRPr lang="fr-FR" sz="2177" dirty="0">
              <a:solidFill>
                <a:srgbClr val="5B9BD5"/>
              </a:solidFill>
              <a:cs typeface="Times New Roman" pitchFamily="1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mmeunier1\Desktop\CPC\Formation\Plan Mathématiques\Archives_2018-2019\Maths_Cycle 2\Ressources\Images\Triple code.JPG">
            <a:extLst>
              <a:ext uri="{FF2B5EF4-FFF2-40B4-BE49-F238E27FC236}">
                <a16:creationId xmlns:a16="http://schemas.microsoft.com/office/drawing/2014/main" id="{7699DA1C-103B-47BB-B726-BBD900B061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525" y="1228725"/>
            <a:ext cx="6769100" cy="512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itre 1">
            <a:extLst>
              <a:ext uri="{FF2B5EF4-FFF2-40B4-BE49-F238E27FC236}">
                <a16:creationId xmlns:a16="http://schemas.microsoft.com/office/drawing/2014/main" id="{7829D1A3-1769-4948-A8D8-A47546087F1C}"/>
              </a:ext>
            </a:extLst>
          </p:cNvPr>
          <p:cNvSpPr>
            <a:spLocks noGrp="1"/>
          </p:cNvSpPr>
          <p:nvPr>
            <p:ph type="title"/>
          </p:nvPr>
        </p:nvSpPr>
        <p:spPr>
          <a:xfrm>
            <a:off x="457200" y="0"/>
            <a:ext cx="8229600" cy="1228725"/>
          </a:xfrm>
        </p:spPr>
        <p:txBody>
          <a:bodyPr/>
          <a:lstStyle/>
          <a:p>
            <a:pPr algn="ctr"/>
            <a:r>
              <a:rPr lang="fr-FR" altLang="fr-FR" sz="2400" b="1" dirty="0">
                <a:solidFill>
                  <a:srgbClr val="0070C0"/>
                </a:solidFill>
              </a:rPr>
              <a:t>Maitriser le concept de nombre </a:t>
            </a:r>
            <a:br>
              <a:rPr lang="fr-FR" altLang="fr-FR" sz="2400" b="1" dirty="0">
                <a:solidFill>
                  <a:srgbClr val="0070C0"/>
                </a:solidFill>
              </a:rPr>
            </a:br>
            <a:r>
              <a:rPr lang="fr-FR" altLang="fr-FR" sz="2400" b="1" dirty="0">
                <a:solidFill>
                  <a:srgbClr val="0070C0"/>
                </a:solidFill>
              </a:rPr>
              <a:t>- La composante langage - </a:t>
            </a:r>
            <a:br>
              <a:rPr lang="fr-FR" altLang="fr-FR" sz="2400" b="1" dirty="0">
                <a:solidFill>
                  <a:srgbClr val="0070C0"/>
                </a:solidFill>
              </a:rPr>
            </a:br>
            <a:r>
              <a:rPr lang="fr-FR" altLang="fr-FR" sz="2400" b="1" dirty="0">
                <a:solidFill>
                  <a:srgbClr val="0070C0"/>
                </a:solidFill>
              </a:rPr>
              <a:t>Triple code de Stanislas Dehaene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lvl="0"/>
            <a:fld id="{904589AF-EE7D-4860-950F-6A85EB8F5E11}" type="slidenum">
              <a:t>27</a:t>
            </a:fld>
            <a:endParaRPr lang="fr-FR"/>
          </a:p>
        </p:txBody>
      </p:sp>
      <p:sp>
        <p:nvSpPr>
          <p:cNvPr id="2" name="Titre 1"/>
          <p:cNvSpPr txBox="1">
            <a:spLocks noGrp="1"/>
          </p:cNvSpPr>
          <p:nvPr>
            <p:ph type="title" idx="4294967295"/>
          </p:nvPr>
        </p:nvSpPr>
        <p:spPr/>
        <p:txBody>
          <a:bodyPr>
            <a:normAutofit fontScale="90000"/>
          </a:bodyPr>
          <a:lstStyle/>
          <a:p>
            <a:pPr lvl="0"/>
            <a:r>
              <a:rPr lang="fr-FR" dirty="0"/>
              <a:t>La représentation du nombre (S. Dehaene)</a:t>
            </a:r>
          </a:p>
        </p:txBody>
      </p:sp>
      <p:pic>
        <p:nvPicPr>
          <p:cNvPr id="3" name="Image 2">
            <a:extLst/>
          </p:cNvPr>
          <p:cNvPicPr>
            <a:picLocks noChangeAspect="1"/>
          </p:cNvPicPr>
          <p:nvPr/>
        </p:nvPicPr>
        <p:blipFill>
          <a:blip r:embed="rId3">
            <a:lum/>
            <a:alphaModFix/>
          </a:blip>
          <a:srcRect/>
          <a:stretch>
            <a:fillRect/>
          </a:stretch>
        </p:blipFill>
        <p:spPr>
          <a:xfrm>
            <a:off x="101885" y="1527967"/>
            <a:ext cx="8751898" cy="449236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7B51EC28-59BC-4D52-963F-CB6EF6768A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 y="1412875"/>
            <a:ext cx="4608513" cy="314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5" name="Picture 3">
            <a:extLst>
              <a:ext uri="{FF2B5EF4-FFF2-40B4-BE49-F238E27FC236}">
                <a16:creationId xmlns:a16="http://schemas.microsoft.com/office/drawing/2014/main" id="{909A55EF-53D3-4370-AD9E-67FC5E404C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50000" b="12164"/>
          <a:stretch>
            <a:fillRect/>
          </a:stretch>
        </p:blipFill>
        <p:spPr bwMode="auto">
          <a:xfrm>
            <a:off x="1187450" y="4551363"/>
            <a:ext cx="2774950" cy="198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6" name="Titre 1">
            <a:extLst>
              <a:ext uri="{FF2B5EF4-FFF2-40B4-BE49-F238E27FC236}">
                <a16:creationId xmlns:a16="http://schemas.microsoft.com/office/drawing/2014/main" id="{8A12D9AF-5DD8-48EB-B28D-771D4561E6D7}"/>
              </a:ext>
            </a:extLst>
          </p:cNvPr>
          <p:cNvSpPr>
            <a:spLocks noGrp="1"/>
          </p:cNvSpPr>
          <p:nvPr>
            <p:ph type="title"/>
          </p:nvPr>
        </p:nvSpPr>
        <p:spPr>
          <a:xfrm>
            <a:off x="457200" y="0"/>
            <a:ext cx="8229600" cy="1412875"/>
          </a:xfrm>
        </p:spPr>
        <p:txBody>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La composante langage -</a:t>
            </a:r>
            <a:br>
              <a:rPr lang="fr-FR" altLang="fr-FR" sz="2400" b="1">
                <a:solidFill>
                  <a:srgbClr val="0070C0"/>
                </a:solidFill>
              </a:rPr>
            </a:br>
            <a:r>
              <a:rPr lang="fr-FR" altLang="fr-FR" sz="2400" b="1">
                <a:solidFill>
                  <a:srgbClr val="0070C0"/>
                </a:solidFill>
              </a:rPr>
              <a:t>Triple code de Stanislas Dehaene</a:t>
            </a:r>
          </a:p>
        </p:txBody>
      </p:sp>
      <p:pic>
        <p:nvPicPr>
          <p:cNvPr id="23557" name="Picture 2">
            <a:extLst>
              <a:ext uri="{FF2B5EF4-FFF2-40B4-BE49-F238E27FC236}">
                <a16:creationId xmlns:a16="http://schemas.microsoft.com/office/drawing/2014/main" id="{1B34D566-1749-4F02-91D0-F5343BDBFD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538" y="3863975"/>
            <a:ext cx="3527425" cy="2246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8" name="Picture 3">
            <a:extLst>
              <a:ext uri="{FF2B5EF4-FFF2-40B4-BE49-F238E27FC236}">
                <a16:creationId xmlns:a16="http://schemas.microsoft.com/office/drawing/2014/main" id="{2C9FF724-2EAF-4053-AAE4-6F1E5A60AA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13246"/>
          <a:stretch>
            <a:fillRect/>
          </a:stretch>
        </p:blipFill>
        <p:spPr bwMode="auto">
          <a:xfrm>
            <a:off x="5746750" y="1412875"/>
            <a:ext cx="1819275" cy="209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3FF27203-6072-4B3B-9CCC-0E39F94B426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11188" y="1651000"/>
            <a:ext cx="7848600" cy="45513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79" name="Titre 1">
            <a:extLst>
              <a:ext uri="{FF2B5EF4-FFF2-40B4-BE49-F238E27FC236}">
                <a16:creationId xmlns:a16="http://schemas.microsoft.com/office/drawing/2014/main" id="{538BD086-429B-475E-B42A-578D40894D95}"/>
              </a:ext>
            </a:extLst>
          </p:cNvPr>
          <p:cNvSpPr>
            <a:spLocks noGrp="1"/>
          </p:cNvSpPr>
          <p:nvPr>
            <p:ph type="title"/>
          </p:nvPr>
        </p:nvSpPr>
        <p:spPr>
          <a:xfrm>
            <a:off x="457200" y="188913"/>
            <a:ext cx="8229600" cy="1079500"/>
          </a:xfrm>
        </p:spPr>
        <p:txBody>
          <a:bodyPr>
            <a:normAutofit fontScale="90000"/>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a:t>
            </a:r>
          </a:p>
        </p:txBody>
      </p:sp>
      <p:sp>
        <p:nvSpPr>
          <p:cNvPr id="24580" name="ZoneTexte 1">
            <a:extLst>
              <a:ext uri="{FF2B5EF4-FFF2-40B4-BE49-F238E27FC236}">
                <a16:creationId xmlns:a16="http://schemas.microsoft.com/office/drawing/2014/main" id="{7C56D2E3-524F-40CD-A45C-27823AADD3CD}"/>
              </a:ext>
            </a:extLst>
          </p:cNvPr>
          <p:cNvSpPr txBox="1">
            <a:spLocks noChangeArrowheads="1"/>
          </p:cNvSpPr>
          <p:nvPr/>
        </p:nvSpPr>
        <p:spPr bwMode="auto">
          <a:xfrm>
            <a:off x="2195513" y="1341438"/>
            <a:ext cx="5545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0"/>
              </a:spcBef>
              <a:buClrTx/>
              <a:buSzTx/>
              <a:buFontTx/>
              <a:buNone/>
            </a:pPr>
            <a:r>
              <a:rPr lang="fr-FR" altLang="fr-FR" sz="1800">
                <a:hlinkClick r:id="rId4" action="ppaction://hlinkfile"/>
              </a:rPr>
              <a:t>Vidéo : comment compter comme les Shadocks ? </a:t>
            </a:r>
            <a:endParaRPr lang="fr-FR" altLang="fr-F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404664"/>
            <a:ext cx="8136904" cy="6192688"/>
          </a:xfrm>
        </p:spPr>
        <p:txBody>
          <a:bodyPr>
            <a:normAutofit fontScale="77500" lnSpcReduction="20000"/>
          </a:bodyPr>
          <a:lstStyle/>
          <a:p>
            <a:pPr marL="0" indent="0">
              <a:buNone/>
            </a:pPr>
            <a:r>
              <a:rPr lang="fr-FR" sz="3000" b="1" dirty="0"/>
              <a:t>1/ Donner du sens au nombre, c’est savoir dénombrer les objets d’une collection.</a:t>
            </a:r>
          </a:p>
          <a:p>
            <a:pPr marL="0" indent="0">
              <a:buNone/>
            </a:pPr>
            <a:endParaRPr lang="fr-FR" sz="3000" b="1" dirty="0"/>
          </a:p>
          <a:p>
            <a:pPr marL="0" indent="0">
              <a:buNone/>
            </a:pPr>
            <a:r>
              <a:rPr lang="fr-FR" sz="3000" b="1" dirty="0"/>
              <a:t>2/ Comprendre qu’un nombre peut-être pensé comme « un de plus » que son précédent joue un rôle important dans l’acquisition du concept de nombre.</a:t>
            </a:r>
          </a:p>
          <a:p>
            <a:pPr marL="0" indent="0">
              <a:buNone/>
            </a:pPr>
            <a:endParaRPr lang="fr-FR" sz="3000" b="1" dirty="0"/>
          </a:p>
          <a:p>
            <a:pPr marL="0" indent="0">
              <a:buNone/>
            </a:pPr>
            <a:r>
              <a:rPr lang="fr-FR" sz="3000" b="1" dirty="0"/>
              <a:t>3/ Les chiffres vont de 0 à 9 et les nombres commencent à 10.</a:t>
            </a:r>
          </a:p>
          <a:p>
            <a:pPr marL="0" indent="0">
              <a:buNone/>
            </a:pPr>
            <a:endParaRPr lang="fr-FR" sz="3000" b="1" dirty="0"/>
          </a:p>
          <a:p>
            <a:pPr marL="0" indent="0">
              <a:buNone/>
            </a:pPr>
            <a:r>
              <a:rPr lang="fr-FR" sz="3000" b="1" dirty="0"/>
              <a:t>4/ Travailler sur une file numérique à case ou une droite graduée revient au même.</a:t>
            </a:r>
          </a:p>
          <a:p>
            <a:pPr marL="0" indent="0">
              <a:buNone/>
            </a:pPr>
            <a:endParaRPr lang="fr-FR" sz="3000" b="1" dirty="0"/>
          </a:p>
          <a:p>
            <a:pPr marL="0" indent="0">
              <a:buNone/>
            </a:pPr>
            <a:r>
              <a:rPr lang="fr-FR" sz="3000" b="1" dirty="0"/>
              <a:t>5/ Notre numération orale est de type positionnelle.</a:t>
            </a:r>
          </a:p>
          <a:p>
            <a:pPr marL="0" indent="0">
              <a:buNone/>
            </a:pPr>
            <a:endParaRPr lang="fr-FR" sz="3000" b="1" dirty="0"/>
          </a:p>
          <a:p>
            <a:pPr marL="0" indent="0">
              <a:buNone/>
            </a:pPr>
            <a:r>
              <a:rPr lang="fr-FR" sz="3000" b="1" dirty="0"/>
              <a:t>6/ Définir la position d’un d’objet dans une collection grâce au nombre indique que nous travaillons avec une numération de position.</a:t>
            </a:r>
          </a:p>
        </p:txBody>
      </p:sp>
    </p:spTree>
    <p:extLst>
      <p:ext uri="{BB962C8B-B14F-4D97-AF65-F5344CB8AC3E}">
        <p14:creationId xmlns:p14="http://schemas.microsoft.com/office/powerpoint/2010/main" val="2178908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29302" y="1532718"/>
            <a:ext cx="6857280" cy="3509280"/>
          </a:xfrm>
        </p:spPr>
        <p:txBody>
          <a:bodyPr/>
          <a:lstStyle/>
          <a:p>
            <a:r>
              <a:rPr lang="fr-FR" dirty="0">
                <a:solidFill>
                  <a:prstClr val="black"/>
                </a:solidFill>
              </a:rPr>
              <a:t>C’est quoi la numération ? </a:t>
            </a:r>
            <a:br>
              <a:rPr lang="fr-FR" dirty="0">
                <a:solidFill>
                  <a:prstClr val="black"/>
                </a:solidFill>
              </a:rPr>
            </a:br>
            <a:r>
              <a:rPr lang="fr-FR" dirty="0">
                <a:solidFill>
                  <a:prstClr val="black"/>
                </a:solidFill>
              </a:rPr>
              <a:t>C’est quoi travailler la numération ?</a:t>
            </a:r>
            <a:br>
              <a:rPr lang="fr-FR" dirty="0"/>
            </a:br>
            <a:endParaRPr lang="fr-FR" dirty="0"/>
          </a:p>
        </p:txBody>
      </p:sp>
      <p:sp>
        <p:nvSpPr>
          <p:cNvPr id="3" name="Sous-titre 2"/>
          <p:cNvSpPr>
            <a:spLocks noGrp="1"/>
          </p:cNvSpPr>
          <p:nvPr>
            <p:ph type="subTitle" idx="1"/>
          </p:nvPr>
        </p:nvSpPr>
        <p:spPr>
          <a:xfrm>
            <a:off x="862195" y="5041999"/>
            <a:ext cx="6857280" cy="1270542"/>
          </a:xfrm>
        </p:spPr>
        <p:txBody>
          <a:bodyPr/>
          <a:lstStyle/>
          <a:p>
            <a:endParaRPr lang="fr-FR" dirty="0"/>
          </a:p>
        </p:txBody>
      </p:sp>
    </p:spTree>
    <p:extLst>
      <p:ext uri="{BB962C8B-B14F-4D97-AF65-F5344CB8AC3E}">
        <p14:creationId xmlns:p14="http://schemas.microsoft.com/office/powerpoint/2010/main" val="17648996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1DFBFF6D-3EB4-4E54-A4E5-A2B44EB0D79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403350" y="1700213"/>
            <a:ext cx="6532563" cy="4389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603" name="Titre 1">
            <a:extLst>
              <a:ext uri="{FF2B5EF4-FFF2-40B4-BE49-F238E27FC236}">
                <a16:creationId xmlns:a16="http://schemas.microsoft.com/office/drawing/2014/main" id="{FA555FFF-D7E2-43DF-A699-64BD18BA5131}"/>
              </a:ext>
            </a:extLst>
          </p:cNvPr>
          <p:cNvSpPr>
            <a:spLocks noGrp="1"/>
          </p:cNvSpPr>
          <p:nvPr>
            <p:ph type="title"/>
          </p:nvPr>
        </p:nvSpPr>
        <p:spPr>
          <a:xfrm>
            <a:off x="457200" y="0"/>
            <a:ext cx="8229600" cy="1268413"/>
          </a:xfrm>
        </p:spPr>
        <p:txBody>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Composante propriétés</a:t>
            </a:r>
            <a:br>
              <a:rPr lang="fr-FR" altLang="fr-FR" sz="2400" b="1">
                <a:solidFill>
                  <a:srgbClr val="0070C0"/>
                </a:solidFill>
              </a:rPr>
            </a:br>
            <a:r>
              <a:rPr lang="fr-FR" altLang="fr-FR" sz="2400" b="1">
                <a:solidFill>
                  <a:srgbClr val="0070C0"/>
                </a:solidFill>
              </a:rPr>
              <a:t>Les principes de notre système de numération (écrite)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975" y="404982"/>
            <a:ext cx="8228736" cy="1142880"/>
          </a:xfrm>
        </p:spPr>
        <p:txBody>
          <a:bodyPr>
            <a:noAutofit/>
          </a:bodyPr>
          <a:lstStyle/>
          <a:p>
            <a:r>
              <a:rPr lang="fr-FR" sz="2400" dirty="0">
                <a:solidFill>
                  <a:prstClr val="black"/>
                </a:solidFill>
              </a:rPr>
              <a:t>C’est quoi la numération ? </a:t>
            </a:r>
            <a:br>
              <a:rPr lang="fr-FR" sz="2400" dirty="0">
                <a:solidFill>
                  <a:prstClr val="black"/>
                </a:solidFill>
              </a:rPr>
            </a:br>
            <a:r>
              <a:rPr lang="fr-FR" sz="2400" dirty="0">
                <a:solidFill>
                  <a:prstClr val="black"/>
                </a:solidFill>
              </a:rPr>
              <a:t>C’est quoi travailler la numération ?</a:t>
            </a:r>
            <a:endParaRPr lang="fr-FR" sz="2400" dirty="0"/>
          </a:p>
        </p:txBody>
      </p:sp>
      <p:sp>
        <p:nvSpPr>
          <p:cNvPr id="3" name="Espace réservé du contenu 2"/>
          <p:cNvSpPr>
            <a:spLocks noGrp="1"/>
          </p:cNvSpPr>
          <p:nvPr>
            <p:ph idx="1"/>
          </p:nvPr>
        </p:nvSpPr>
        <p:spPr>
          <a:xfrm>
            <a:off x="539976" y="1988992"/>
            <a:ext cx="8228736" cy="4525488"/>
          </a:xfrm>
        </p:spPr>
        <p:txBody>
          <a:bodyPr>
            <a:normAutofit fontScale="92500"/>
          </a:bodyPr>
          <a:lstStyle/>
          <a:p>
            <a:pPr lvl="0"/>
            <a:r>
              <a:rPr lang="fr-FR" sz="2200" dirty="0">
                <a:solidFill>
                  <a:prstClr val="black"/>
                </a:solidFill>
              </a:rPr>
              <a:t>La numération : un mode de représentation des nombres. </a:t>
            </a:r>
          </a:p>
          <a:p>
            <a:pPr lvl="0"/>
            <a:endParaRPr lang="fr-FR" sz="2200" dirty="0">
              <a:solidFill>
                <a:prstClr val="black"/>
              </a:solidFill>
            </a:endParaRPr>
          </a:p>
          <a:p>
            <a:pPr lvl="0"/>
            <a:r>
              <a:rPr lang="fr-FR" sz="2200" dirty="0">
                <a:solidFill>
                  <a:prstClr val="black"/>
                </a:solidFill>
              </a:rPr>
              <a:t>La numération occidentale chiffrée (numération écrite dite « arabe » ou « indo-arabe ») repose sur deux principes : </a:t>
            </a:r>
          </a:p>
          <a:p>
            <a:pPr lvl="1"/>
            <a:r>
              <a:rPr lang="fr-FR" sz="1800" dirty="0">
                <a:solidFill>
                  <a:prstClr val="black"/>
                </a:solidFill>
              </a:rPr>
              <a:t>principe </a:t>
            </a:r>
            <a:r>
              <a:rPr lang="fr-FR" sz="1800" b="1" dirty="0">
                <a:solidFill>
                  <a:prstClr val="black"/>
                </a:solidFill>
              </a:rPr>
              <a:t>décimal</a:t>
            </a:r>
            <a:r>
              <a:rPr lang="fr-FR" sz="1800" dirty="0">
                <a:solidFill>
                  <a:prstClr val="black"/>
                </a:solidFill>
              </a:rPr>
              <a:t> : réitération de groupements par dix </a:t>
            </a:r>
          </a:p>
          <a:p>
            <a:pPr lvl="1"/>
            <a:r>
              <a:rPr lang="fr-FR" sz="1800" dirty="0">
                <a:solidFill>
                  <a:prstClr val="black"/>
                </a:solidFill>
              </a:rPr>
              <a:t>principe </a:t>
            </a:r>
            <a:r>
              <a:rPr lang="fr-FR" sz="1800" b="1" dirty="0">
                <a:solidFill>
                  <a:prstClr val="black"/>
                </a:solidFill>
              </a:rPr>
              <a:t>positionnel  : </a:t>
            </a:r>
            <a:r>
              <a:rPr lang="fr-FR" sz="1800" dirty="0">
                <a:solidFill>
                  <a:prstClr val="black"/>
                </a:solidFill>
              </a:rPr>
              <a:t>on utilise à l’écrit 10 signes pour écrire tous les nombres. L</a:t>
            </a:r>
            <a:r>
              <a:rPr lang="fr-FR" sz="1800" b="1" dirty="0">
                <a:solidFill>
                  <a:prstClr val="black"/>
                </a:solidFill>
              </a:rPr>
              <a:t>a signification d’un chiffre dépend de sa position dans l’écriture du nombre</a:t>
            </a:r>
            <a:r>
              <a:rPr lang="fr-FR" sz="1800" dirty="0">
                <a:solidFill>
                  <a:prstClr val="black"/>
                </a:solidFill>
              </a:rPr>
              <a:t>. </a:t>
            </a:r>
          </a:p>
          <a:p>
            <a:endParaRPr lang="fr-FR" sz="2200" dirty="0">
              <a:solidFill>
                <a:prstClr val="black"/>
              </a:solidFill>
            </a:endParaRPr>
          </a:p>
          <a:p>
            <a:r>
              <a:rPr lang="fr-FR" sz="2200" dirty="0">
                <a:solidFill>
                  <a:prstClr val="black"/>
                </a:solidFill>
              </a:rPr>
              <a:t>Deux numérations se côtoient : numération écrite (chiffrée) et numération orale (mots-nombres). </a:t>
            </a:r>
          </a:p>
          <a:p>
            <a:endParaRPr lang="fr-FR" sz="2200" dirty="0">
              <a:solidFill>
                <a:prstClr val="black"/>
              </a:solidFill>
            </a:endParaRPr>
          </a:p>
          <a:p>
            <a:pPr lvl="0"/>
            <a:r>
              <a:rPr lang="fr-FR" sz="2200" dirty="0">
                <a:solidFill>
                  <a:prstClr val="black"/>
                </a:solidFill>
              </a:rPr>
              <a:t>Travailler la numération, c’est proposer des activités mettant en évidence les aspects : groupements, échanges, position, oralisation. </a:t>
            </a:r>
          </a:p>
          <a:p>
            <a:pPr marL="400008" lvl="1" indent="0">
              <a:buNone/>
            </a:pPr>
            <a:endParaRPr lang="fr-FR" sz="2200" dirty="0">
              <a:solidFill>
                <a:prstClr val="black"/>
              </a:solidFill>
            </a:endParaRPr>
          </a:p>
          <a:p>
            <a:endParaRPr lang="fr-FR" dirty="0"/>
          </a:p>
        </p:txBody>
      </p:sp>
      <p:sp>
        <p:nvSpPr>
          <p:cNvPr id="4" name="Espace réservé du numéro de diapositive 3"/>
          <p:cNvSpPr>
            <a:spLocks noGrp="1"/>
          </p:cNvSpPr>
          <p:nvPr>
            <p:ph type="sldNum" sz="quarter" idx="12"/>
          </p:nvPr>
        </p:nvSpPr>
        <p:spPr/>
        <p:txBody>
          <a:bodyPr/>
          <a:lstStyle/>
          <a:p>
            <a:fld id="{148D7E08-549B-4F6C-A115-D48E5D753AEF}" type="slidenum">
              <a:rPr lang="fr-FR" smtClean="0"/>
              <a:pPr/>
              <a:t>32</a:t>
            </a:fld>
            <a:endParaRPr lang="fr-FR" dirty="0"/>
          </a:p>
        </p:txBody>
      </p:sp>
    </p:spTree>
    <p:extLst>
      <p:ext uri="{BB962C8B-B14F-4D97-AF65-F5344CB8AC3E}">
        <p14:creationId xmlns:p14="http://schemas.microsoft.com/office/powerpoint/2010/main" val="2985265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633" y="332981"/>
            <a:ext cx="8290393" cy="5792899"/>
          </a:xfrm>
        </p:spPr>
        <p:txBody>
          <a:bodyPr>
            <a:normAutofit fontScale="55000" lnSpcReduction="20000"/>
          </a:bodyPr>
          <a:lstStyle/>
          <a:p>
            <a:endParaRPr lang="fr-FR" b="1" dirty="0"/>
          </a:p>
          <a:p>
            <a:endParaRPr lang="fr-FR" b="1" dirty="0"/>
          </a:p>
          <a:p>
            <a:endParaRPr lang="fr-FR" b="1" dirty="0"/>
          </a:p>
          <a:p>
            <a:endParaRPr lang="fr-FR" b="1" dirty="0"/>
          </a:p>
          <a:p>
            <a:endParaRPr lang="fr-FR" b="1" dirty="0"/>
          </a:p>
          <a:p>
            <a:endParaRPr lang="fr-FR" b="1" dirty="0"/>
          </a:p>
          <a:p>
            <a:endParaRPr lang="fr-FR" b="1" dirty="0"/>
          </a:p>
          <a:p>
            <a:endParaRPr lang="fr-FR" b="1" dirty="0"/>
          </a:p>
          <a:p>
            <a:endParaRPr lang="fr-FR" b="1" dirty="0"/>
          </a:p>
          <a:p>
            <a:r>
              <a:rPr lang="fr-FR" sz="3599" dirty="0"/>
              <a:t>Le principe de position : 2 n’a pas la même valeur dans les nombres 233 et 323 ; sa valeur dépend de sa position dans l’écriture du nombre :  </a:t>
            </a:r>
          </a:p>
          <a:p>
            <a:pPr lvl="1"/>
            <a:r>
              <a:rPr lang="fr-FR" sz="3300" dirty="0"/>
              <a:t>dans 233, le 2 vaut 2 centaines donc 200, </a:t>
            </a:r>
          </a:p>
          <a:p>
            <a:pPr lvl="1"/>
            <a:r>
              <a:rPr lang="fr-FR" sz="3300" dirty="0"/>
              <a:t>Dans 323, le 2 vaut 2 dizaines donc 20. </a:t>
            </a:r>
          </a:p>
          <a:p>
            <a:endParaRPr lang="fr-FR" dirty="0"/>
          </a:p>
          <a:p>
            <a:r>
              <a:rPr lang="fr-FR" sz="3599" dirty="0"/>
              <a:t>Le principe du rapport de dix entre les différentes unités : la valeur d'un chiffre est dix fois plus petite que celle du chiffre écrit immédiatement à sa gauche et dix fois plus grande que celle du chiffre qui est écrit </a:t>
            </a:r>
            <a:r>
              <a:rPr lang="fr-FR" sz="3300" dirty="0"/>
              <a:t>immédiatement à sa droite, ainsi</a:t>
            </a:r>
          </a:p>
          <a:p>
            <a:pPr lvl="1"/>
            <a:r>
              <a:rPr lang="fr-FR" sz="3300" dirty="0">
                <a:solidFill>
                  <a:prstClr val="black"/>
                </a:solidFill>
              </a:rPr>
              <a:t>dans 233, le 2 vaut </a:t>
            </a:r>
            <a:r>
              <a:rPr lang="fr-FR" sz="3300" b="1" dirty="0">
                <a:solidFill>
                  <a:prstClr val="black"/>
                </a:solidFill>
              </a:rPr>
              <a:t>2 centaines donc 20 dizaines</a:t>
            </a:r>
            <a:r>
              <a:rPr lang="fr-FR" sz="3300" dirty="0">
                <a:solidFill>
                  <a:prstClr val="black"/>
                </a:solidFill>
              </a:rPr>
              <a:t>, </a:t>
            </a:r>
          </a:p>
          <a:p>
            <a:pPr lvl="1"/>
            <a:r>
              <a:rPr lang="fr-FR" sz="3300" dirty="0">
                <a:solidFill>
                  <a:prstClr val="black"/>
                </a:solidFill>
              </a:rPr>
              <a:t>dans 323, le 2 vaut </a:t>
            </a:r>
            <a:r>
              <a:rPr lang="fr-FR" sz="3300" b="1" dirty="0">
                <a:solidFill>
                  <a:prstClr val="black"/>
                </a:solidFill>
              </a:rPr>
              <a:t>2 dizaines donc 20 unités</a:t>
            </a:r>
            <a:r>
              <a:rPr lang="fr-FR" sz="3300" dirty="0">
                <a:solidFill>
                  <a:prstClr val="black"/>
                </a:solidFill>
              </a:rPr>
              <a:t>. </a:t>
            </a:r>
          </a:p>
          <a:p>
            <a:endParaRPr lang="fr-FR" dirty="0"/>
          </a:p>
          <a:p>
            <a:endParaRPr lang="fr-FR" dirty="0"/>
          </a:p>
        </p:txBody>
      </p:sp>
      <p:pic>
        <p:nvPicPr>
          <p:cNvPr id="4" name="Image 3"/>
          <p:cNvPicPr/>
          <p:nvPr/>
        </p:nvPicPr>
        <p:blipFill rotWithShape="1">
          <a:blip r:embed="rId3" cstate="print">
            <a:extLst>
              <a:ext uri="{28A0092B-C50C-407E-A947-70E740481C1C}">
                <a14:useLocalDpi xmlns:a14="http://schemas.microsoft.com/office/drawing/2010/main" val="0"/>
              </a:ext>
            </a:extLst>
          </a:blip>
          <a:srcRect l="2412" t="29508" r="5817" b="25866"/>
          <a:stretch/>
        </p:blipFill>
        <p:spPr bwMode="auto">
          <a:xfrm>
            <a:off x="1547982" y="548983"/>
            <a:ext cx="5644557" cy="1947341"/>
          </a:xfrm>
          <a:prstGeom prst="rect">
            <a:avLst/>
          </a:prstGeom>
          <a:noFill/>
          <a:ln>
            <a:noFill/>
          </a:ln>
          <a:extLst>
            <a:ext uri="{53640926-AAD7-44D8-BBD7-CCE9431645EC}">
              <a14:shadowObscured xmlns:a14="http://schemas.microsoft.com/office/drawing/2010/main"/>
            </a:ext>
          </a:extLst>
        </p:spPr>
      </p:pic>
      <p:sp>
        <p:nvSpPr>
          <p:cNvPr id="2" name="Espace réservé du numéro de diapositive 1"/>
          <p:cNvSpPr>
            <a:spLocks noGrp="1"/>
          </p:cNvSpPr>
          <p:nvPr>
            <p:ph type="sldNum" sz="quarter" idx="12"/>
          </p:nvPr>
        </p:nvSpPr>
        <p:spPr/>
        <p:txBody>
          <a:bodyPr/>
          <a:lstStyle/>
          <a:p>
            <a:fld id="{148D7E08-549B-4F6C-A115-D48E5D753AEF}" type="slidenum">
              <a:rPr lang="fr-FR" smtClean="0"/>
              <a:pPr/>
              <a:t>33</a:t>
            </a:fld>
            <a:endParaRPr lang="fr-FR" dirty="0"/>
          </a:p>
        </p:txBody>
      </p:sp>
    </p:spTree>
    <p:extLst>
      <p:ext uri="{BB962C8B-B14F-4D97-AF65-F5344CB8AC3E}">
        <p14:creationId xmlns:p14="http://schemas.microsoft.com/office/powerpoint/2010/main" val="29358945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3014F34C-AC9B-48EF-9604-222FA45351FF}"/>
              </a:ext>
            </a:extLst>
          </p:cNvPr>
          <p:cNvSpPr txBox="1">
            <a:spLocks/>
          </p:cNvSpPr>
          <p:nvPr/>
        </p:nvSpPr>
        <p:spPr bwMode="auto">
          <a:xfrm>
            <a:off x="1493838" y="6278563"/>
            <a:ext cx="6048375" cy="579437"/>
          </a:xfrm>
          <a:prstGeom prst="rect">
            <a:avLst/>
          </a:prstGeom>
          <a:solidFill>
            <a:schemeClr val="accent2"/>
          </a:solidFill>
          <a:ln w="9525">
            <a:solidFill>
              <a:schemeClr val="accent1"/>
            </a:solidFill>
            <a:miter lim="800000"/>
            <a:headEnd/>
            <a:tailEnd/>
          </a:ln>
        </p:spPr>
        <p:txBody>
          <a:bodyPr anchor="ct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0"/>
              </a:spcBef>
              <a:buClr>
                <a:srgbClr val="000000"/>
              </a:buClr>
              <a:buSzTx/>
              <a:buFont typeface="Arial" panose="020B0604020202020204" pitchFamily="34" charset="0"/>
              <a:buNone/>
            </a:pPr>
            <a:r>
              <a:rPr lang="fr-FR" altLang="fr-FR" sz="2400" b="1">
                <a:solidFill>
                  <a:schemeClr val="bg1"/>
                </a:solidFill>
                <a:cs typeface="Arial" panose="020B0604020202020204" pitchFamily="34" charset="0"/>
                <a:sym typeface="Arial" panose="020B0604020202020204" pitchFamily="34" charset="0"/>
              </a:rPr>
              <a:t>Deux aspects de notre numération</a:t>
            </a:r>
          </a:p>
        </p:txBody>
      </p:sp>
      <p:sp>
        <p:nvSpPr>
          <p:cNvPr id="6" name="Rectangle 5">
            <a:extLst>
              <a:ext uri="{FF2B5EF4-FFF2-40B4-BE49-F238E27FC236}">
                <a16:creationId xmlns:a16="http://schemas.microsoft.com/office/drawing/2014/main" id="{B9367660-FA9B-4769-9FC4-834F77D55CF0}"/>
              </a:ext>
            </a:extLst>
          </p:cNvPr>
          <p:cNvSpPr/>
          <p:nvPr/>
        </p:nvSpPr>
        <p:spPr>
          <a:xfrm>
            <a:off x="0" y="1155700"/>
            <a:ext cx="9137650" cy="4954588"/>
          </a:xfrm>
          <a:prstGeom prst="rect">
            <a:avLst/>
          </a:prstGeom>
        </p:spPr>
        <p:txBody>
          <a:bodyPr>
            <a:spAutoFit/>
          </a:bodyPr>
          <a:lstStyle/>
          <a:p>
            <a:pPr marL="457200" indent="-457200" algn="just">
              <a:buClr>
                <a:schemeClr val="accent1"/>
              </a:buClr>
              <a:buFontTx/>
              <a:buChar char="-"/>
              <a:defRPr/>
            </a:pPr>
            <a:r>
              <a:rPr lang="fr-FR" sz="3200" b="1" dirty="0">
                <a:latin typeface="Arial" charset="0"/>
              </a:rPr>
              <a:t>La valeur du chiffre dépend de sa position</a:t>
            </a:r>
            <a:r>
              <a:rPr lang="fr-FR" sz="3200" dirty="0">
                <a:latin typeface="Arial" charset="0"/>
              </a:rPr>
              <a:t> </a:t>
            </a:r>
          </a:p>
          <a:p>
            <a:pPr algn="just">
              <a:buClr>
                <a:schemeClr val="accent1"/>
              </a:buClr>
              <a:defRPr/>
            </a:pPr>
            <a:r>
              <a:rPr lang="fr-FR" sz="2800" dirty="0">
                <a:latin typeface="Arial" charset="0"/>
              </a:rPr>
              <a:t>	- Le 5 à </a:t>
            </a:r>
            <a:r>
              <a:rPr lang="fr-FR" sz="2800" i="1" dirty="0">
                <a:latin typeface="Arial" charset="0"/>
              </a:rPr>
              <a:t>gauche</a:t>
            </a:r>
            <a:r>
              <a:rPr lang="fr-FR" sz="2800" dirty="0">
                <a:latin typeface="Arial" charset="0"/>
              </a:rPr>
              <a:t> n’a pas la même valeur que celui de </a:t>
            </a:r>
            <a:r>
              <a:rPr lang="fr-FR" sz="2800" i="1" dirty="0">
                <a:latin typeface="Arial" charset="0"/>
              </a:rPr>
              <a:t>droite.</a:t>
            </a:r>
          </a:p>
          <a:p>
            <a:pPr algn="just">
              <a:buClr>
                <a:schemeClr val="accent1"/>
              </a:buClr>
              <a:defRPr/>
            </a:pPr>
            <a:endParaRPr lang="fr-FR" sz="2800" dirty="0">
              <a:latin typeface="Arial" charset="0"/>
            </a:endParaRPr>
          </a:p>
          <a:p>
            <a:pPr marL="457200" indent="-457200" algn="just">
              <a:buClr>
                <a:schemeClr val="accent1"/>
              </a:buClr>
              <a:buFontTx/>
              <a:buChar char="-"/>
              <a:defRPr/>
            </a:pPr>
            <a:r>
              <a:rPr lang="fr-FR" sz="3200" b="1" dirty="0">
                <a:latin typeface="Arial" charset="0"/>
              </a:rPr>
              <a:t>La base de notre numération est la base 10</a:t>
            </a:r>
          </a:p>
          <a:p>
            <a:pPr algn="just">
              <a:buClr>
                <a:schemeClr val="accent1"/>
              </a:buClr>
              <a:defRPr/>
            </a:pPr>
            <a:r>
              <a:rPr lang="fr-FR" sz="2800" dirty="0">
                <a:latin typeface="Arial" charset="0"/>
              </a:rPr>
              <a:t>	- On a besoin de 10 chiffres pour écrire tous les nombres.</a:t>
            </a:r>
          </a:p>
          <a:p>
            <a:pPr algn="just">
              <a:buClr>
                <a:schemeClr val="accent1"/>
              </a:buClr>
              <a:defRPr/>
            </a:pPr>
            <a:r>
              <a:rPr lang="fr-FR" sz="2800" dirty="0">
                <a:latin typeface="Arial" charset="0"/>
              </a:rPr>
              <a:t>	- Les différentes unités sont liées entre elles par des « relations » décimales</a:t>
            </a:r>
          </a:p>
          <a:p>
            <a:pPr algn="just">
              <a:buClr>
                <a:schemeClr val="accent1"/>
              </a:buClr>
              <a:defRPr/>
            </a:pPr>
            <a:r>
              <a:rPr lang="fr-FR" sz="2800" dirty="0">
                <a:latin typeface="Arial" charset="0"/>
              </a:rPr>
              <a:t>	- Le 5 de gauche est </a:t>
            </a:r>
            <a:r>
              <a:rPr lang="fr-FR" sz="2800" i="1" dirty="0">
                <a:latin typeface="Arial" charset="0"/>
              </a:rPr>
              <a:t>mille</a:t>
            </a:r>
            <a:r>
              <a:rPr lang="fr-FR" sz="2800" dirty="0">
                <a:latin typeface="Arial" charset="0"/>
              </a:rPr>
              <a:t> fois plus grand que celui de droite</a:t>
            </a:r>
          </a:p>
        </p:txBody>
      </p:sp>
      <p:sp>
        <p:nvSpPr>
          <p:cNvPr id="26628" name="ZoneTexte 6">
            <a:extLst>
              <a:ext uri="{FF2B5EF4-FFF2-40B4-BE49-F238E27FC236}">
                <a16:creationId xmlns:a16="http://schemas.microsoft.com/office/drawing/2014/main" id="{60126F52-2776-4745-9E3E-218E4539B420}"/>
              </a:ext>
            </a:extLst>
          </p:cNvPr>
          <p:cNvSpPr txBox="1">
            <a:spLocks noChangeArrowheads="1"/>
          </p:cNvSpPr>
          <p:nvPr/>
        </p:nvSpPr>
        <p:spPr bwMode="auto">
          <a:xfrm>
            <a:off x="3563938" y="404813"/>
            <a:ext cx="15859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0"/>
              </a:spcBef>
              <a:buClrTx/>
              <a:buSzTx/>
              <a:buFontTx/>
              <a:buNone/>
            </a:pPr>
            <a:r>
              <a:rPr lang="fr-FR" altLang="fr-FR" sz="4400" b="1">
                <a:solidFill>
                  <a:srgbClr val="00B0F0"/>
                </a:solidFill>
              </a:rPr>
              <a:t>5 205</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mmeunier1\Desktop\CPC\Formation\Plan Mathématiques\Archives_2018-2019\Maths_Cycle 2\Ressources\Images\Compteurs.jpg">
            <a:extLst>
              <a:ext uri="{FF2B5EF4-FFF2-40B4-BE49-F238E27FC236}">
                <a16:creationId xmlns:a16="http://schemas.microsoft.com/office/drawing/2014/main" id="{25A6C980-94D9-443E-9441-34D74168B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775" y="4005263"/>
            <a:ext cx="5889625" cy="249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3" descr="C:\Users\mmeunier1\Desktop\CPC\Formation\Plan Mathématiques\Archives_2018-2019\Maths_Cycle 2\Ressources\Images\Algoritme chaine écrite.JPG">
            <a:extLst>
              <a:ext uri="{FF2B5EF4-FFF2-40B4-BE49-F238E27FC236}">
                <a16:creationId xmlns:a16="http://schemas.microsoft.com/office/drawing/2014/main" id="{6D02608A-E53B-419B-8EA9-6B7F94F948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1462088"/>
            <a:ext cx="715327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itre 1">
            <a:extLst>
              <a:ext uri="{FF2B5EF4-FFF2-40B4-BE49-F238E27FC236}">
                <a16:creationId xmlns:a16="http://schemas.microsoft.com/office/drawing/2014/main" id="{A736E36A-6AFC-49EE-A288-19D489D2B804}"/>
              </a:ext>
            </a:extLst>
          </p:cNvPr>
          <p:cNvSpPr>
            <a:spLocks noGrp="1"/>
          </p:cNvSpPr>
          <p:nvPr>
            <p:ph type="title"/>
          </p:nvPr>
        </p:nvSpPr>
        <p:spPr>
          <a:xfrm>
            <a:off x="457200" y="115888"/>
            <a:ext cx="8229600" cy="1346200"/>
          </a:xfrm>
        </p:spPr>
        <p:txBody>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39BF1257-8080-49C2-9505-1A7092B568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628775"/>
            <a:ext cx="5124450"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5" name="Titre 1">
            <a:extLst>
              <a:ext uri="{FF2B5EF4-FFF2-40B4-BE49-F238E27FC236}">
                <a16:creationId xmlns:a16="http://schemas.microsoft.com/office/drawing/2014/main" id="{5951E1BC-047F-430E-9B07-2D7B8A184A5A}"/>
              </a:ext>
            </a:extLst>
          </p:cNvPr>
          <p:cNvSpPr>
            <a:spLocks noGrp="1"/>
          </p:cNvSpPr>
          <p:nvPr>
            <p:ph type="title"/>
          </p:nvPr>
        </p:nvSpPr>
        <p:spPr>
          <a:xfrm>
            <a:off x="457200" y="0"/>
            <a:ext cx="8229600" cy="1341438"/>
          </a:xfrm>
        </p:spPr>
        <p:txBody>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11"/>
          <p:cNvSpPr>
            <a:spLocks noGrp="1"/>
          </p:cNvSpPr>
          <p:nvPr>
            <p:ph type="sldNum" sz="quarter" idx="12"/>
          </p:nvPr>
        </p:nvSpPr>
        <p:spPr/>
        <p:txBody>
          <a:bodyPr/>
          <a:lstStyle/>
          <a:p>
            <a:fld id="{D57F1E4F-1CFF-5643-939E-217C01CDF565}" type="slidenum">
              <a:rPr lang="en-US" smtClean="0"/>
              <a:pPr/>
              <a:t>37</a:t>
            </a:fld>
            <a:endParaRPr lang="en-US" dirty="0"/>
          </a:p>
        </p:txBody>
      </p:sp>
      <p:sp>
        <p:nvSpPr>
          <p:cNvPr id="2" name="ZoneTexte 1"/>
          <p:cNvSpPr txBox="1"/>
          <p:nvPr/>
        </p:nvSpPr>
        <p:spPr>
          <a:xfrm>
            <a:off x="218242" y="3518851"/>
            <a:ext cx="8517570" cy="2092368"/>
          </a:xfrm>
          <a:prstGeom prst="rect">
            <a:avLst/>
          </a:prstGeom>
          <a:noFill/>
          <a:ln>
            <a:solidFill>
              <a:schemeClr val="tx2">
                <a:lumMod val="60000"/>
                <a:lumOff val="40000"/>
              </a:schemeClr>
            </a:solidFill>
          </a:ln>
        </p:spPr>
        <p:txBody>
          <a:bodyPr wrap="square" rtlCol="0">
            <a:spAutoFit/>
          </a:bodyPr>
          <a:lstStyle/>
          <a:p>
            <a:pPr algn="ctr"/>
            <a:r>
              <a:rPr lang="fr-FR" sz="2799" dirty="0">
                <a:solidFill>
                  <a:srgbClr val="0070C0"/>
                </a:solidFill>
                <a:latin typeface="Source Sans Pro Semibold" panose="020B0603030403020204" pitchFamily="34" charset="0"/>
                <a:ea typeface="Source Sans Pro Semibold" panose="020B0603030403020204" pitchFamily="34" charset="0"/>
              </a:rPr>
              <a:t>Condorcet</a:t>
            </a:r>
            <a:r>
              <a:rPr lang="fr-FR" sz="2799" baseline="30000" dirty="0">
                <a:solidFill>
                  <a:srgbClr val="0070C0"/>
                </a:solidFill>
                <a:latin typeface="Source Sans Pro Semibold" panose="020B0603030403020204" pitchFamily="34" charset="0"/>
                <a:ea typeface="Source Sans Pro Semibold" panose="020B0603030403020204" pitchFamily="34" charset="0"/>
              </a:rPr>
              <a:t> </a:t>
            </a:r>
            <a:r>
              <a:rPr lang="fr-FR" sz="2799" dirty="0">
                <a:solidFill>
                  <a:srgbClr val="0070C0"/>
                </a:solidFill>
                <a:latin typeface="Source Sans Pro Semibold" panose="020B0603030403020204" pitchFamily="34" charset="0"/>
                <a:ea typeface="Source Sans Pro Semibold" panose="020B0603030403020204" pitchFamily="34" charset="0"/>
              </a:rPr>
              <a:t>(1793) avait proposé </a:t>
            </a:r>
            <a:r>
              <a:rPr lang="fr-FR" sz="2799" i="1" dirty="0" err="1">
                <a:solidFill>
                  <a:srgbClr val="0070C0"/>
                </a:solidFill>
                <a:latin typeface="Source Sans Pro Semibold" panose="020B0603030403020204" pitchFamily="34" charset="0"/>
                <a:ea typeface="Source Sans Pro Semibold" panose="020B0603030403020204" pitchFamily="34" charset="0"/>
              </a:rPr>
              <a:t>Duante</a:t>
            </a:r>
            <a:r>
              <a:rPr lang="fr-FR" sz="2799" dirty="0">
                <a:solidFill>
                  <a:srgbClr val="0070C0"/>
                </a:solidFill>
                <a:latin typeface="Source Sans Pro Semibold" panose="020B0603030403020204" pitchFamily="34" charset="0"/>
                <a:ea typeface="Source Sans Pro Semibold" panose="020B0603030403020204" pitchFamily="34" charset="0"/>
              </a:rPr>
              <a:t> pour 20, </a:t>
            </a:r>
            <a:r>
              <a:rPr lang="fr-FR" sz="2799" i="1" dirty="0">
                <a:solidFill>
                  <a:srgbClr val="0070C0"/>
                </a:solidFill>
                <a:latin typeface="Source Sans Pro Semibold" panose="020B0603030403020204" pitchFamily="34" charset="0"/>
                <a:ea typeface="Source Sans Pro Semibold" panose="020B0603030403020204" pitchFamily="34" charset="0"/>
              </a:rPr>
              <a:t>septante</a:t>
            </a:r>
            <a:r>
              <a:rPr lang="fr-FR" sz="2799" dirty="0">
                <a:solidFill>
                  <a:srgbClr val="0070C0"/>
                </a:solidFill>
                <a:latin typeface="Source Sans Pro Semibold" panose="020B0603030403020204" pitchFamily="34" charset="0"/>
                <a:ea typeface="Source Sans Pro Semibold" panose="020B0603030403020204" pitchFamily="34" charset="0"/>
              </a:rPr>
              <a:t> pour 70 ou </a:t>
            </a:r>
            <a:r>
              <a:rPr lang="fr-FR" sz="2799" i="1" dirty="0">
                <a:solidFill>
                  <a:srgbClr val="0070C0"/>
                </a:solidFill>
                <a:latin typeface="Source Sans Pro Semibold" panose="020B0603030403020204" pitchFamily="34" charset="0"/>
                <a:ea typeface="Source Sans Pro Semibold" panose="020B0603030403020204" pitchFamily="34" charset="0"/>
              </a:rPr>
              <a:t>dix et un </a:t>
            </a:r>
            <a:r>
              <a:rPr lang="fr-FR" sz="2799" dirty="0">
                <a:solidFill>
                  <a:srgbClr val="0070C0"/>
                </a:solidFill>
                <a:latin typeface="Source Sans Pro Semibold" panose="020B0603030403020204" pitchFamily="34" charset="0"/>
                <a:ea typeface="Source Sans Pro Semibold" panose="020B0603030403020204" pitchFamily="34" charset="0"/>
              </a:rPr>
              <a:t>pour onze. Pour lui</a:t>
            </a:r>
            <a:r>
              <a:rPr lang="fr-FR" sz="2799" baseline="30000" dirty="0">
                <a:solidFill>
                  <a:srgbClr val="0070C0"/>
                </a:solidFill>
                <a:latin typeface="Source Sans Pro Semibold" panose="020B0603030403020204" pitchFamily="34" charset="0"/>
                <a:ea typeface="Source Sans Pro Semibold" panose="020B0603030403020204" pitchFamily="34" charset="0"/>
              </a:rPr>
              <a:t>1</a:t>
            </a:r>
            <a:r>
              <a:rPr lang="fr-FR" sz="2799" dirty="0">
                <a:solidFill>
                  <a:srgbClr val="0070C0"/>
                </a:solidFill>
                <a:latin typeface="Source Sans Pro Semibold" panose="020B0603030403020204" pitchFamily="34" charset="0"/>
                <a:ea typeface="Source Sans Pro Semibold" panose="020B0603030403020204" pitchFamily="34" charset="0"/>
              </a:rPr>
              <a:t> : </a:t>
            </a:r>
            <a:r>
              <a:rPr lang="fr-FR" sz="2799" i="1" dirty="0">
                <a:solidFill>
                  <a:srgbClr val="0070C0"/>
                </a:solidFill>
                <a:latin typeface="Source Sans Pro Semibold" panose="020B0603030403020204" pitchFamily="34" charset="0"/>
                <a:ea typeface="Source Sans Pro Semibold" panose="020B0603030403020204" pitchFamily="34" charset="0"/>
              </a:rPr>
              <a:t>« L’analogie des idées doit toujours être marquée par l’analogie des mots</a:t>
            </a:r>
            <a:r>
              <a:rPr lang="fr-FR" sz="2400" i="1" dirty="0">
                <a:solidFill>
                  <a:srgbClr val="0070C0"/>
                </a:solidFill>
                <a:latin typeface="Source Sans Pro Semibold" panose="020B0603030403020204" pitchFamily="34" charset="0"/>
                <a:ea typeface="Source Sans Pro Semibold" panose="020B0603030403020204" pitchFamily="34" charset="0"/>
              </a:rPr>
              <a:t>  ». </a:t>
            </a:r>
          </a:p>
          <a:p>
            <a:pPr algn="ctr"/>
            <a:endParaRPr lang="fr-FR" dirty="0">
              <a:solidFill>
                <a:srgbClr val="0070C0"/>
              </a:solidFill>
              <a:latin typeface="Source Sans Pro Semibold" panose="020B0603030403020204" pitchFamily="34" charset="0"/>
              <a:ea typeface="Source Sans Pro Semibold" panose="020B0603030403020204" pitchFamily="34" charset="0"/>
            </a:endParaRPr>
          </a:p>
        </p:txBody>
      </p:sp>
      <p:sp>
        <p:nvSpPr>
          <p:cNvPr id="3" name="ZoneTexte 2"/>
          <p:cNvSpPr txBox="1"/>
          <p:nvPr/>
        </p:nvSpPr>
        <p:spPr>
          <a:xfrm>
            <a:off x="218242" y="5634139"/>
            <a:ext cx="8223610" cy="646331"/>
          </a:xfrm>
          <a:prstGeom prst="rect">
            <a:avLst/>
          </a:prstGeom>
          <a:noFill/>
        </p:spPr>
        <p:txBody>
          <a:bodyPr wrap="square" rtlCol="0">
            <a:spAutoFit/>
          </a:bodyPr>
          <a:lstStyle/>
          <a:p>
            <a:r>
              <a:rPr lang="fr-FR" baseline="30000" dirty="0">
                <a:solidFill>
                  <a:srgbClr val="0070C0"/>
                </a:solidFill>
              </a:rPr>
              <a:t>1</a:t>
            </a:r>
            <a:r>
              <a:rPr lang="fr-FR" dirty="0">
                <a:solidFill>
                  <a:srgbClr val="0070C0"/>
                </a:solidFill>
              </a:rPr>
              <a:t> Condorcet (1799) : </a:t>
            </a:r>
            <a:r>
              <a:rPr lang="fr-FR" i="1" dirty="0">
                <a:solidFill>
                  <a:srgbClr val="0070C0"/>
                </a:solidFill>
              </a:rPr>
              <a:t>Moyens d’apprendre à compter sûrement et avec facilité</a:t>
            </a:r>
            <a:r>
              <a:rPr lang="fr-FR" dirty="0">
                <a:solidFill>
                  <a:srgbClr val="0070C0"/>
                </a:solidFill>
              </a:rPr>
              <a:t>, Paris, </a:t>
            </a:r>
            <a:r>
              <a:rPr lang="fr-FR" dirty="0" err="1">
                <a:solidFill>
                  <a:srgbClr val="0070C0"/>
                </a:solidFill>
              </a:rPr>
              <a:t>édi</a:t>
            </a:r>
            <a:r>
              <a:rPr lang="fr-FR" dirty="0">
                <a:solidFill>
                  <a:srgbClr val="0070C0"/>
                </a:solidFill>
              </a:rPr>
              <a:t> ALCE, p. 178.</a:t>
            </a:r>
          </a:p>
        </p:txBody>
      </p:sp>
      <p:sp>
        <p:nvSpPr>
          <p:cNvPr id="9" name="Titre 1">
            <a:extLst>
              <a:ext uri="{FF2B5EF4-FFF2-40B4-BE49-F238E27FC236}">
                <a16:creationId xmlns:a16="http://schemas.microsoft.com/office/drawing/2014/main" id="{8B5F0D69-C2DD-4E29-9645-2D3195900599}"/>
              </a:ext>
            </a:extLst>
          </p:cNvPr>
          <p:cNvSpPr txBox="1">
            <a:spLocks/>
          </p:cNvSpPr>
          <p:nvPr/>
        </p:nvSpPr>
        <p:spPr>
          <a:xfrm>
            <a:off x="653103" y="376207"/>
            <a:ext cx="5423296" cy="489827"/>
          </a:xfrm>
          <a:prstGeom prst="rect">
            <a:avLst/>
          </a:prstGeom>
          <a:noFill/>
          <a:ln>
            <a:noFill/>
          </a:ln>
        </p:spPr>
        <p:txBody>
          <a:bodyPr wrap="square" lIns="0" tIns="0" rIns="0" bIns="0" anchor="b" anchorCtr="0">
            <a:noAutofit/>
          </a:bodyPr>
          <a:lstStyle>
            <a:lvl1pPr algn="l" rtl="0" hangingPunct="1">
              <a:tabLst/>
              <a:defRPr lang="fr-FR" sz="3200" b="1" i="0" u="none" strike="noStrike" kern="1200" cap="none">
                <a:ln>
                  <a:noFill/>
                </a:ln>
                <a:solidFill>
                  <a:srgbClr val="FFFFFF"/>
                </a:solidFill>
                <a:latin typeface="Source Sans Pro Black" pitchFamily="34"/>
              </a:defRPr>
            </a:lvl1pPr>
          </a:lstStyle>
          <a:p>
            <a:r>
              <a:rPr lang="fr-FR" sz="2903" dirty="0"/>
              <a:t>Le nombre : le code oral</a:t>
            </a:r>
          </a:p>
        </p:txBody>
      </p:sp>
      <p:sp>
        <p:nvSpPr>
          <p:cNvPr id="5" name="Rectangle 4">
            <a:extLst>
              <a:ext uri="{FF2B5EF4-FFF2-40B4-BE49-F238E27FC236}">
                <a16:creationId xmlns:a16="http://schemas.microsoft.com/office/drawing/2014/main" id="{5E64DF77-52AC-4D3D-91AC-E0CB5D205144}"/>
              </a:ext>
            </a:extLst>
          </p:cNvPr>
          <p:cNvSpPr/>
          <p:nvPr/>
        </p:nvSpPr>
        <p:spPr>
          <a:xfrm>
            <a:off x="262354" y="1381856"/>
            <a:ext cx="8473458" cy="2046714"/>
          </a:xfrm>
          <a:prstGeom prst="rect">
            <a:avLst/>
          </a:prstGeom>
        </p:spPr>
        <p:txBody>
          <a:bodyPr wrap="square">
            <a:spAutoFit/>
          </a:bodyPr>
          <a:lstStyle/>
          <a:p>
            <a:pPr algn="just"/>
            <a:r>
              <a:rPr lang="fr-FR" sz="2540" dirty="0">
                <a:solidFill>
                  <a:srgbClr val="0070C0"/>
                </a:solidFill>
                <a:latin typeface="Source Sans Pro Semibold" panose="020B0603030403020204" pitchFamily="34" charset="0"/>
                <a:ea typeface="Source Sans Pro Semibold" panose="020B0603030403020204" pitchFamily="34" charset="0"/>
              </a:rPr>
              <a:t>La première difficulté qui se présente n’est pas propre à la numération mais à la correspondance entre la chaîne parlée et la chaîne chiffrée. </a:t>
            </a:r>
            <a:r>
              <a:rPr lang="fr-FR" sz="2540" u="sng" dirty="0">
                <a:solidFill>
                  <a:srgbClr val="0070C0"/>
                </a:solidFill>
                <a:latin typeface="Source Sans Pro Semibold" panose="020B0603030403020204" pitchFamily="34" charset="0"/>
                <a:ea typeface="Source Sans Pro Semibold" panose="020B0603030403020204" pitchFamily="34" charset="0"/>
              </a:rPr>
              <a:t>L’irrégularité</a:t>
            </a:r>
            <a:r>
              <a:rPr lang="fr-FR" sz="2540" dirty="0">
                <a:solidFill>
                  <a:srgbClr val="0070C0"/>
                </a:solidFill>
                <a:latin typeface="Source Sans Pro Semibold" panose="020B0603030403020204" pitchFamily="34" charset="0"/>
                <a:ea typeface="Source Sans Pro Semibold" panose="020B0603030403020204" pitchFamily="34" charset="0"/>
              </a:rPr>
              <a:t> de cette correspondance ne peut être mémorisée que par le moyen d’une consultation répétée de cette chaîne.</a:t>
            </a:r>
          </a:p>
        </p:txBody>
      </p:sp>
    </p:spTree>
    <p:extLst>
      <p:ext uri="{BB962C8B-B14F-4D97-AF65-F5344CB8AC3E}">
        <p14:creationId xmlns:p14="http://schemas.microsoft.com/office/powerpoint/2010/main" val="720897101"/>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mmeunier1\Desktop\CPC\Formation\Animations Pédagogiques\Nombre au cycle 1\2019-2020_Résolution de problème\Schéma infuence code verbal.JPG">
            <a:extLst>
              <a:ext uri="{FF2B5EF4-FFF2-40B4-BE49-F238E27FC236}">
                <a16:creationId xmlns:a16="http://schemas.microsoft.com/office/drawing/2014/main" id="{34D419C8-A2AB-42E9-AB7F-A8A6A1FC45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375" y="2144713"/>
            <a:ext cx="7102475" cy="448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itre 1">
            <a:extLst>
              <a:ext uri="{FF2B5EF4-FFF2-40B4-BE49-F238E27FC236}">
                <a16:creationId xmlns:a16="http://schemas.microsoft.com/office/drawing/2014/main" id="{343CE453-5D22-4302-8806-FF431BF45B15}"/>
              </a:ext>
            </a:extLst>
          </p:cNvPr>
          <p:cNvSpPr txBox="1">
            <a:spLocks/>
          </p:cNvSpPr>
          <p:nvPr/>
        </p:nvSpPr>
        <p:spPr bwMode="auto">
          <a:xfrm>
            <a:off x="0" y="188913"/>
            <a:ext cx="91440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fr-FR" altLang="fr-FR" sz="2400" b="1">
                <a:solidFill>
                  <a:srgbClr val="0070C0"/>
                </a:solidFill>
              </a:rPr>
              <a:t>Maitriser le concept de nombre </a:t>
            </a:r>
          </a:p>
          <a:p>
            <a:pPr algn="ctr" eaLnBrk="1" hangingPunct="1">
              <a:spcBef>
                <a:spcPct val="0"/>
              </a:spcBef>
              <a:buClrTx/>
              <a:buSzTx/>
              <a:buFontTx/>
              <a:buNone/>
            </a:pP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a:t>
            </a:r>
          </a:p>
          <a:p>
            <a:pPr algn="ctr" eaLnBrk="1" hangingPunct="1">
              <a:spcBef>
                <a:spcPct val="0"/>
              </a:spcBef>
              <a:buClrTx/>
              <a:buSzTx/>
              <a:buFontTx/>
              <a:buNone/>
            </a:pPr>
            <a:r>
              <a:rPr lang="fr-FR" altLang="fr-FR" sz="2400" b="1"/>
              <a:t>Influence du code verbal sur l’acquisition de la chaine verbale</a:t>
            </a:r>
            <a:endParaRPr lang="fr-FR" altLang="fr-FR" sz="2400" b="1">
              <a:solidFill>
                <a:srgbClr val="00B0F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11"/>
          <p:cNvSpPr>
            <a:spLocks noGrp="1"/>
          </p:cNvSpPr>
          <p:nvPr>
            <p:ph type="sldNum" sz="quarter" idx="12"/>
          </p:nvPr>
        </p:nvSpPr>
        <p:spPr/>
        <p:txBody>
          <a:bodyPr/>
          <a:lstStyle/>
          <a:p>
            <a:fld id="{D57F1E4F-1CFF-5643-939E-217C01CDF565}" type="slidenum">
              <a:rPr lang="en-US" smtClean="0"/>
              <a:pPr/>
              <a:t>39</a:t>
            </a:fld>
            <a:endParaRPr lang="en-US" dirty="0"/>
          </a:p>
        </p:txBody>
      </p:sp>
      <p:sp>
        <p:nvSpPr>
          <p:cNvPr id="2" name="ZoneTexte 1"/>
          <p:cNvSpPr txBox="1"/>
          <p:nvPr/>
        </p:nvSpPr>
        <p:spPr>
          <a:xfrm>
            <a:off x="415887" y="1445322"/>
            <a:ext cx="8312227" cy="1097416"/>
          </a:xfrm>
          <a:prstGeom prst="rect">
            <a:avLst/>
          </a:prstGeom>
          <a:noFill/>
        </p:spPr>
        <p:txBody>
          <a:bodyPr wrap="square" rtlCol="0">
            <a:spAutoFit/>
          </a:bodyPr>
          <a:lstStyle/>
          <a:p>
            <a:r>
              <a:rPr lang="fr-FR" sz="2177" dirty="0">
                <a:solidFill>
                  <a:srgbClr val="0070C0"/>
                </a:solidFill>
                <a:latin typeface="Source Sans Pro Semibold" panose="020B0603030403020204" pitchFamily="34" charset="0"/>
                <a:ea typeface="Source Sans Pro Semibold" panose="020B0603030403020204" pitchFamily="34" charset="0"/>
              </a:rPr>
              <a:t>Pour nous en persuader, nous allons prendre des exemples :</a:t>
            </a:r>
            <a:endParaRPr lang="fr-FR" sz="2177" i="1" dirty="0">
              <a:solidFill>
                <a:srgbClr val="0070C0"/>
              </a:solidFill>
              <a:latin typeface="Source Sans Pro Semibold" panose="020B0603030403020204" pitchFamily="34" charset="0"/>
              <a:ea typeface="Source Sans Pro Semibold" panose="020B0603030403020204" pitchFamily="34" charset="0"/>
            </a:endParaRPr>
          </a:p>
          <a:p>
            <a:r>
              <a:rPr lang="fr-FR" sz="2177" dirty="0">
                <a:solidFill>
                  <a:srgbClr val="0070C0"/>
                </a:solidFill>
                <a:latin typeface="Source Sans Pro Semibold" panose="020B0603030403020204" pitchFamily="34" charset="0"/>
                <a:ea typeface="Source Sans Pro Semibold" panose="020B0603030403020204" pitchFamily="34" charset="0"/>
              </a:rPr>
              <a:t>-  « mille sept cent quatre-vingt neuf », comment le représentez-vous sur un abaque  (5s de réflexion) ? Et maintenant :</a:t>
            </a:r>
          </a:p>
        </p:txBody>
      </p:sp>
      <p:cxnSp>
        <p:nvCxnSpPr>
          <p:cNvPr id="6" name="Connecteur droit 5"/>
          <p:cNvCxnSpPr/>
          <p:nvPr/>
        </p:nvCxnSpPr>
        <p:spPr>
          <a:xfrm>
            <a:off x="1360519" y="2971781"/>
            <a:ext cx="1" cy="281146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2528210" y="3079119"/>
            <a:ext cx="17609" cy="272138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flipH="1">
            <a:off x="3885962" y="3053871"/>
            <a:ext cx="28008" cy="27293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a:off x="5253733" y="3015209"/>
            <a:ext cx="8666" cy="27334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flipV="1">
            <a:off x="1022965" y="5775144"/>
            <a:ext cx="4768211" cy="426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Ellipse 10"/>
          <p:cNvSpPr/>
          <p:nvPr/>
        </p:nvSpPr>
        <p:spPr>
          <a:xfrm>
            <a:off x="1211900" y="5482763"/>
            <a:ext cx="297237"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8" name="Ellipse 17"/>
          <p:cNvSpPr/>
          <p:nvPr/>
        </p:nvSpPr>
        <p:spPr>
          <a:xfrm>
            <a:off x="2392806" y="5458946"/>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3" name="Ellipse 22"/>
          <p:cNvSpPr/>
          <p:nvPr/>
        </p:nvSpPr>
        <p:spPr>
          <a:xfrm>
            <a:off x="2384125" y="485491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4" name="Ellipse 23"/>
          <p:cNvSpPr/>
          <p:nvPr/>
        </p:nvSpPr>
        <p:spPr>
          <a:xfrm>
            <a:off x="2367015" y="515125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5" name="Ellipse 24"/>
          <p:cNvSpPr/>
          <p:nvPr/>
        </p:nvSpPr>
        <p:spPr>
          <a:xfrm>
            <a:off x="2396768" y="4533955"/>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6" name="Ellipse 25"/>
          <p:cNvSpPr/>
          <p:nvPr/>
        </p:nvSpPr>
        <p:spPr>
          <a:xfrm>
            <a:off x="2393446" y="4195431"/>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7" name="Ellipse 26"/>
          <p:cNvSpPr/>
          <p:nvPr/>
        </p:nvSpPr>
        <p:spPr>
          <a:xfrm>
            <a:off x="2402113" y="3886469"/>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8" name="Ellipse 27"/>
          <p:cNvSpPr/>
          <p:nvPr/>
        </p:nvSpPr>
        <p:spPr>
          <a:xfrm>
            <a:off x="2392806" y="355475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9" name="Ellipse 28"/>
          <p:cNvSpPr/>
          <p:nvPr/>
        </p:nvSpPr>
        <p:spPr>
          <a:xfrm>
            <a:off x="3741876" y="5336326"/>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0" name="Ellipse 29"/>
          <p:cNvSpPr/>
          <p:nvPr/>
        </p:nvSpPr>
        <p:spPr>
          <a:xfrm>
            <a:off x="3725897" y="4618619"/>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1" name="Ellipse 30"/>
          <p:cNvSpPr/>
          <p:nvPr/>
        </p:nvSpPr>
        <p:spPr>
          <a:xfrm>
            <a:off x="3709958" y="4283570"/>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6" name="Ellipse 35"/>
          <p:cNvSpPr/>
          <p:nvPr/>
        </p:nvSpPr>
        <p:spPr>
          <a:xfrm>
            <a:off x="3737192" y="4902186"/>
            <a:ext cx="265581" cy="23067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2" name="Ellipse 41"/>
          <p:cNvSpPr/>
          <p:nvPr/>
        </p:nvSpPr>
        <p:spPr>
          <a:xfrm>
            <a:off x="5109647" y="5444424"/>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3" name="Ellipse 42"/>
          <p:cNvSpPr/>
          <p:nvPr/>
        </p:nvSpPr>
        <p:spPr>
          <a:xfrm>
            <a:off x="5132272" y="5132858"/>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4" name="Ellipse 43"/>
          <p:cNvSpPr/>
          <p:nvPr/>
        </p:nvSpPr>
        <p:spPr>
          <a:xfrm>
            <a:off x="5109647" y="483677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5" name="Ellipse 44"/>
          <p:cNvSpPr/>
          <p:nvPr/>
        </p:nvSpPr>
        <p:spPr>
          <a:xfrm>
            <a:off x="5109647" y="454535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6" name="Ellipse 45"/>
          <p:cNvSpPr/>
          <p:nvPr/>
        </p:nvSpPr>
        <p:spPr>
          <a:xfrm>
            <a:off x="5109647" y="4287538"/>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7" name="Ellipse 46"/>
          <p:cNvSpPr/>
          <p:nvPr/>
        </p:nvSpPr>
        <p:spPr>
          <a:xfrm>
            <a:off x="5132272" y="399093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8" name="Ellipse 47"/>
          <p:cNvSpPr/>
          <p:nvPr/>
        </p:nvSpPr>
        <p:spPr>
          <a:xfrm>
            <a:off x="5130718" y="369755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0" name="Ellipse 49"/>
          <p:cNvSpPr/>
          <p:nvPr/>
        </p:nvSpPr>
        <p:spPr>
          <a:xfrm>
            <a:off x="5118314" y="3167370"/>
            <a:ext cx="288171" cy="19111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1" name="Ellipse 50"/>
          <p:cNvSpPr/>
          <p:nvPr/>
        </p:nvSpPr>
        <p:spPr>
          <a:xfrm>
            <a:off x="5108541" y="342418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6" name="ZoneTexte 55"/>
          <p:cNvSpPr txBox="1"/>
          <p:nvPr/>
        </p:nvSpPr>
        <p:spPr>
          <a:xfrm>
            <a:off x="1007701" y="5837056"/>
            <a:ext cx="675106" cy="369332"/>
          </a:xfrm>
          <a:prstGeom prst="rect">
            <a:avLst/>
          </a:prstGeom>
          <a:noFill/>
        </p:spPr>
        <p:txBody>
          <a:bodyPr wrap="square" rtlCol="0">
            <a:spAutoFit/>
          </a:bodyPr>
          <a:lstStyle/>
          <a:p>
            <a:r>
              <a:rPr lang="fr-FR" dirty="0">
                <a:solidFill>
                  <a:srgbClr val="0070C0"/>
                </a:solidFill>
              </a:rPr>
              <a:t>mille</a:t>
            </a:r>
          </a:p>
        </p:txBody>
      </p:sp>
      <p:sp>
        <p:nvSpPr>
          <p:cNvPr id="57" name="ZoneTexte 56"/>
          <p:cNvSpPr txBox="1"/>
          <p:nvPr/>
        </p:nvSpPr>
        <p:spPr>
          <a:xfrm>
            <a:off x="1912362" y="5807884"/>
            <a:ext cx="1376293" cy="369332"/>
          </a:xfrm>
          <a:prstGeom prst="rect">
            <a:avLst/>
          </a:prstGeom>
          <a:noFill/>
        </p:spPr>
        <p:txBody>
          <a:bodyPr wrap="square" rtlCol="0">
            <a:spAutoFit/>
          </a:bodyPr>
          <a:lstStyle/>
          <a:p>
            <a:r>
              <a:rPr lang="fr-FR" dirty="0">
                <a:solidFill>
                  <a:srgbClr val="0070C0"/>
                </a:solidFill>
              </a:rPr>
              <a:t>centaines</a:t>
            </a:r>
          </a:p>
        </p:txBody>
      </p:sp>
      <p:sp>
        <p:nvSpPr>
          <p:cNvPr id="58" name="ZoneTexte 57"/>
          <p:cNvSpPr txBox="1"/>
          <p:nvPr/>
        </p:nvSpPr>
        <p:spPr>
          <a:xfrm>
            <a:off x="3304571" y="5809262"/>
            <a:ext cx="1279604" cy="369332"/>
          </a:xfrm>
          <a:prstGeom prst="rect">
            <a:avLst/>
          </a:prstGeom>
          <a:noFill/>
        </p:spPr>
        <p:txBody>
          <a:bodyPr wrap="square" rtlCol="0">
            <a:spAutoFit/>
          </a:bodyPr>
          <a:lstStyle/>
          <a:p>
            <a:r>
              <a:rPr lang="fr-FR" dirty="0">
                <a:solidFill>
                  <a:srgbClr val="0070C0"/>
                </a:solidFill>
              </a:rPr>
              <a:t>vingtaines</a:t>
            </a:r>
          </a:p>
        </p:txBody>
      </p:sp>
      <p:sp>
        <p:nvSpPr>
          <p:cNvPr id="59" name="ZoneTexte 58"/>
          <p:cNvSpPr txBox="1"/>
          <p:nvPr/>
        </p:nvSpPr>
        <p:spPr>
          <a:xfrm>
            <a:off x="4938774" y="5797958"/>
            <a:ext cx="852403" cy="369332"/>
          </a:xfrm>
          <a:prstGeom prst="rect">
            <a:avLst/>
          </a:prstGeom>
          <a:noFill/>
        </p:spPr>
        <p:txBody>
          <a:bodyPr wrap="square" rtlCol="0">
            <a:spAutoFit/>
          </a:bodyPr>
          <a:lstStyle/>
          <a:p>
            <a:r>
              <a:rPr lang="fr-FR" dirty="0">
                <a:solidFill>
                  <a:srgbClr val="0070C0"/>
                </a:solidFill>
              </a:rPr>
              <a:t>unités</a:t>
            </a:r>
          </a:p>
        </p:txBody>
      </p:sp>
      <p:sp>
        <p:nvSpPr>
          <p:cNvPr id="61" name="ZoneTexte 60"/>
          <p:cNvSpPr txBox="1"/>
          <p:nvPr/>
        </p:nvSpPr>
        <p:spPr>
          <a:xfrm>
            <a:off x="6219875" y="3209174"/>
            <a:ext cx="2190076" cy="1815369"/>
          </a:xfrm>
          <a:prstGeom prst="rect">
            <a:avLst/>
          </a:prstGeom>
          <a:noFill/>
        </p:spPr>
        <p:txBody>
          <a:bodyPr wrap="square" rtlCol="0">
            <a:spAutoFit/>
          </a:bodyPr>
          <a:lstStyle/>
          <a:p>
            <a:pPr marL="457153" indent="-457153">
              <a:buFont typeface="Arial" charset="0"/>
              <a:buChar char="•"/>
            </a:pPr>
            <a:r>
              <a:rPr lang="fr-FR" sz="2799" dirty="0">
                <a:solidFill>
                  <a:srgbClr val="0070C0"/>
                </a:solidFill>
              </a:rPr>
              <a:t>1 x 1000</a:t>
            </a:r>
          </a:p>
          <a:p>
            <a:pPr marL="457153" indent="-457153">
              <a:buFont typeface="Arial" charset="0"/>
              <a:buChar char="•"/>
            </a:pPr>
            <a:r>
              <a:rPr lang="fr-FR" sz="2799" dirty="0">
                <a:solidFill>
                  <a:srgbClr val="0070C0"/>
                </a:solidFill>
              </a:rPr>
              <a:t>7 x 100</a:t>
            </a:r>
          </a:p>
          <a:p>
            <a:pPr marL="457153" indent="-457153">
              <a:buFont typeface="Arial" charset="0"/>
              <a:buChar char="•"/>
            </a:pPr>
            <a:r>
              <a:rPr lang="fr-FR" sz="2799" dirty="0">
                <a:solidFill>
                  <a:srgbClr val="0070C0"/>
                </a:solidFill>
              </a:rPr>
              <a:t>4 x 20</a:t>
            </a:r>
          </a:p>
          <a:p>
            <a:pPr marL="457153" indent="-457153">
              <a:buFont typeface="Arial" charset="0"/>
              <a:buChar char="•"/>
            </a:pPr>
            <a:r>
              <a:rPr lang="fr-FR" sz="2799" dirty="0">
                <a:solidFill>
                  <a:srgbClr val="0070C0"/>
                </a:solidFill>
              </a:rPr>
              <a:t>9 x 1</a:t>
            </a:r>
          </a:p>
        </p:txBody>
      </p:sp>
      <p:sp>
        <p:nvSpPr>
          <p:cNvPr id="38" name="Titre 1">
            <a:extLst>
              <a:ext uri="{FF2B5EF4-FFF2-40B4-BE49-F238E27FC236}">
                <a16:creationId xmlns:a16="http://schemas.microsoft.com/office/drawing/2014/main" id="{062ADC47-C485-4A7B-802E-5EE30B6727E5}"/>
              </a:ext>
            </a:extLst>
          </p:cNvPr>
          <p:cNvSpPr txBox="1">
            <a:spLocks/>
          </p:cNvSpPr>
          <p:nvPr/>
        </p:nvSpPr>
        <p:spPr>
          <a:xfrm>
            <a:off x="653103" y="376207"/>
            <a:ext cx="5423296" cy="489827"/>
          </a:xfrm>
          <a:prstGeom prst="rect">
            <a:avLst/>
          </a:prstGeom>
          <a:noFill/>
          <a:ln>
            <a:noFill/>
          </a:ln>
        </p:spPr>
        <p:txBody>
          <a:bodyPr wrap="square" lIns="0" tIns="0" rIns="0" bIns="0" anchor="b" anchorCtr="0">
            <a:noAutofit/>
          </a:bodyPr>
          <a:lstStyle>
            <a:lvl1pPr algn="l" rtl="0" hangingPunct="1">
              <a:tabLst/>
              <a:defRPr lang="fr-FR" sz="3200" b="1" i="0" u="none" strike="noStrike" kern="1200" cap="none">
                <a:ln>
                  <a:noFill/>
                </a:ln>
                <a:solidFill>
                  <a:srgbClr val="FFFFFF"/>
                </a:solidFill>
                <a:latin typeface="Source Sans Pro Black" pitchFamily="34"/>
              </a:defRPr>
            </a:lvl1pPr>
          </a:lstStyle>
          <a:p>
            <a:r>
              <a:rPr lang="fr-FR" sz="2903" dirty="0"/>
              <a:t>Le nombre : le code oral</a:t>
            </a:r>
          </a:p>
        </p:txBody>
      </p:sp>
      <p:sp>
        <p:nvSpPr>
          <p:cNvPr id="3" name="Ellipse 2">
            <a:extLst>
              <a:ext uri="{FF2B5EF4-FFF2-40B4-BE49-F238E27FC236}">
                <a16:creationId xmlns:a16="http://schemas.microsoft.com/office/drawing/2014/main" id="{6E837F97-7E89-4062-812C-B37DEE93E43F}"/>
              </a:ext>
            </a:extLst>
          </p:cNvPr>
          <p:cNvSpPr/>
          <p:nvPr/>
        </p:nvSpPr>
        <p:spPr>
          <a:xfrm>
            <a:off x="3242692" y="5820186"/>
            <a:ext cx="1194729" cy="331712"/>
          </a:xfrm>
          <a:prstGeom prst="ellipse">
            <a:avLst/>
          </a:prstGeom>
          <a:noFill/>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633"/>
          </a:p>
        </p:txBody>
      </p:sp>
      <p:sp>
        <p:nvSpPr>
          <p:cNvPr id="39" name="Ellipse 38">
            <a:extLst>
              <a:ext uri="{FF2B5EF4-FFF2-40B4-BE49-F238E27FC236}">
                <a16:creationId xmlns:a16="http://schemas.microsoft.com/office/drawing/2014/main" id="{9E1B3808-8A9F-403B-B6FC-87CDA51C2CEB}"/>
              </a:ext>
            </a:extLst>
          </p:cNvPr>
          <p:cNvSpPr/>
          <p:nvPr/>
        </p:nvSpPr>
        <p:spPr>
          <a:xfrm>
            <a:off x="6486086" y="4090531"/>
            <a:ext cx="1405256" cy="443424"/>
          </a:xfrm>
          <a:prstGeom prst="ellipse">
            <a:avLst/>
          </a:prstGeom>
          <a:noFill/>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633"/>
          </a:p>
        </p:txBody>
      </p:sp>
    </p:spTree>
    <p:extLst>
      <p:ext uri="{BB962C8B-B14F-4D97-AF65-F5344CB8AC3E}">
        <p14:creationId xmlns:p14="http://schemas.microsoft.com/office/powerpoint/2010/main" val="236645304"/>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fade">
                                      <p:cBhvr>
                                        <p:cTn id="80" dur="500"/>
                                        <p:tgtEl>
                                          <p:spTgt spid="3"/>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fade">
                                      <p:cBhvr>
                                        <p:cTn id="91" dur="500"/>
                                        <p:tgtEl>
                                          <p:spTgt spid="4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fade">
                                      <p:cBhvr>
                                        <p:cTn id="103" dur="500"/>
                                        <p:tgtEl>
                                          <p:spTgt spid="4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500"/>
                                        <p:tgtEl>
                                          <p:spTgt spid="5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500"/>
                                        <p:tgtEl>
                                          <p:spTgt spid="59"/>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fade">
                                      <p:cBhvr>
                                        <p:cTn id="117" dur="1000"/>
                                        <p:tgtEl>
                                          <p:spTgt spid="61"/>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8" grpId="0" animBg="1"/>
      <p:bldP spid="23" grpId="0" animBg="1"/>
      <p:bldP spid="24" grpId="0" animBg="1"/>
      <p:bldP spid="25" grpId="0" animBg="1"/>
      <p:bldP spid="26" grpId="0" animBg="1"/>
      <p:bldP spid="27" grpId="0" animBg="1"/>
      <p:bldP spid="28" grpId="0" animBg="1"/>
      <p:bldP spid="29" grpId="0" animBg="1"/>
      <p:bldP spid="30" grpId="0" animBg="1"/>
      <p:bldP spid="31" grpId="0" animBg="1"/>
      <p:bldP spid="36" grpId="0" animBg="1"/>
      <p:bldP spid="42" grpId="0" animBg="1"/>
      <p:bldP spid="43" grpId="0" animBg="1"/>
      <p:bldP spid="44" grpId="0" animBg="1"/>
      <p:bldP spid="45" grpId="0" animBg="1"/>
      <p:bldP spid="46" grpId="0" animBg="1"/>
      <p:bldP spid="47" grpId="0" animBg="1"/>
      <p:bldP spid="48" grpId="0" animBg="1"/>
      <p:bldP spid="50" grpId="0" animBg="1"/>
      <p:bldP spid="51" grpId="0" animBg="1"/>
      <p:bldP spid="56" grpId="0"/>
      <p:bldP spid="57" grpId="0"/>
      <p:bldP spid="58" grpId="0"/>
      <p:bldP spid="59" grpId="0"/>
      <p:bldP spid="61" grpId="0"/>
      <p:bldP spid="3"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Plan de la présentation</a:t>
            </a:r>
          </a:p>
        </p:txBody>
      </p:sp>
      <p:sp>
        <p:nvSpPr>
          <p:cNvPr id="3" name="Espace réservé du contenu 2"/>
          <p:cNvSpPr>
            <a:spLocks noGrp="1"/>
          </p:cNvSpPr>
          <p:nvPr>
            <p:ph idx="1"/>
          </p:nvPr>
        </p:nvSpPr>
        <p:spPr/>
        <p:txBody>
          <a:bodyPr/>
          <a:lstStyle/>
          <a:p>
            <a:r>
              <a:rPr lang="fr-FR" sz="2800" b="1" dirty="0">
                <a:solidFill>
                  <a:srgbClr val="C00000"/>
                </a:solidFill>
              </a:rPr>
              <a:t>Introduction : nombre et résolution de problèmes du côté des instructions officielles.</a:t>
            </a:r>
          </a:p>
          <a:p>
            <a:endParaRPr lang="fr-FR" sz="2800" dirty="0">
              <a:solidFill>
                <a:srgbClr val="C00000"/>
              </a:solidFill>
            </a:endParaRPr>
          </a:p>
          <a:p>
            <a:r>
              <a:rPr lang="fr-FR" sz="2800" b="1" dirty="0">
                <a:solidFill>
                  <a:srgbClr val="0070C0"/>
                </a:solidFill>
              </a:rPr>
              <a:t>La maitrise du concept de nombre à l’école primaire</a:t>
            </a:r>
          </a:p>
          <a:p>
            <a:pPr marL="0" indent="0">
              <a:buNone/>
            </a:pPr>
            <a:r>
              <a:rPr lang="fr-FR" sz="2800" b="1" dirty="0">
                <a:solidFill>
                  <a:srgbClr val="0070C0"/>
                </a:solidFill>
                <a:latin typeface="Century Gothic"/>
              </a:rPr>
              <a:t>   ►</a:t>
            </a:r>
            <a:r>
              <a:rPr lang="fr-FR" sz="2800" b="1" dirty="0">
                <a:solidFill>
                  <a:srgbClr val="0070C0"/>
                </a:solidFill>
              </a:rPr>
              <a:t> Eléments théoriques.</a:t>
            </a:r>
          </a:p>
          <a:p>
            <a:endParaRPr lang="fr-FR" sz="2800" dirty="0"/>
          </a:p>
          <a:p>
            <a:r>
              <a:rPr lang="fr-FR" sz="2800" b="1" dirty="0">
                <a:solidFill>
                  <a:srgbClr val="002060"/>
                </a:solidFill>
              </a:rPr>
              <a:t>Les obstacles rencontrés par les élèves et les éléments de progressivité.</a:t>
            </a:r>
          </a:p>
          <a:p>
            <a:r>
              <a:rPr lang="fr-FR" sz="2800" b="1" dirty="0">
                <a:solidFill>
                  <a:srgbClr val="002060"/>
                </a:solidFill>
              </a:rPr>
              <a:t> </a:t>
            </a:r>
            <a:r>
              <a:rPr lang="fr-FR" sz="2800" b="1" dirty="0">
                <a:solidFill>
                  <a:srgbClr val="002060"/>
                </a:solidFill>
                <a:latin typeface="Century Gothic"/>
              </a:rPr>
              <a:t>►</a:t>
            </a:r>
            <a:r>
              <a:rPr lang="fr-FR" sz="2800" b="1" dirty="0">
                <a:solidFill>
                  <a:srgbClr val="002060"/>
                </a:solidFill>
              </a:rPr>
              <a:t> Éléments didactiques.</a:t>
            </a:r>
          </a:p>
          <a:p>
            <a:endParaRPr lang="fr-FR" dirty="0"/>
          </a:p>
          <a:p>
            <a:endParaRPr lang="fr-FR" dirty="0"/>
          </a:p>
          <a:p>
            <a:endParaRPr lang="fr-FR" dirty="0"/>
          </a:p>
        </p:txBody>
      </p:sp>
    </p:spTree>
    <p:extLst>
      <p:ext uri="{BB962C8B-B14F-4D97-AF65-F5344CB8AC3E}">
        <p14:creationId xmlns:p14="http://schemas.microsoft.com/office/powerpoint/2010/main" val="1360262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11"/>
          <p:cNvSpPr>
            <a:spLocks noGrp="1"/>
          </p:cNvSpPr>
          <p:nvPr>
            <p:ph type="sldNum" sz="quarter" idx="12"/>
          </p:nvPr>
        </p:nvSpPr>
        <p:spPr/>
        <p:txBody>
          <a:bodyPr/>
          <a:lstStyle/>
          <a:p>
            <a:fld id="{D57F1E4F-1CFF-5643-939E-217C01CDF565}" type="slidenum">
              <a:rPr lang="en-US" smtClean="0"/>
              <a:pPr/>
              <a:t>40</a:t>
            </a:fld>
            <a:endParaRPr lang="en-US" dirty="0"/>
          </a:p>
        </p:txBody>
      </p:sp>
      <p:sp>
        <p:nvSpPr>
          <p:cNvPr id="2" name="ZoneTexte 1"/>
          <p:cNvSpPr txBox="1"/>
          <p:nvPr/>
        </p:nvSpPr>
        <p:spPr>
          <a:xfrm>
            <a:off x="623366" y="1347291"/>
            <a:ext cx="8029132" cy="1097416"/>
          </a:xfrm>
          <a:prstGeom prst="rect">
            <a:avLst/>
          </a:prstGeom>
          <a:noFill/>
        </p:spPr>
        <p:txBody>
          <a:bodyPr wrap="square" rtlCol="0">
            <a:spAutoFit/>
          </a:bodyPr>
          <a:lstStyle/>
          <a:p>
            <a:r>
              <a:rPr lang="fr-FR" sz="2177" dirty="0">
                <a:solidFill>
                  <a:srgbClr val="0070C0"/>
                </a:solidFill>
                <a:latin typeface="Source Sans Pro Semibold" panose="020B0603030403020204" pitchFamily="34" charset="0"/>
                <a:ea typeface="Source Sans Pro Semibold" panose="020B0603030403020204" pitchFamily="34" charset="0"/>
              </a:rPr>
              <a:t>- On dit encore « dix sept cent quatre-vingt neuf », sur un abaque 1789 se représenterait ainsi :</a:t>
            </a:r>
          </a:p>
          <a:p>
            <a:endParaRPr lang="fr-FR" sz="2177" dirty="0">
              <a:solidFill>
                <a:srgbClr val="0070C0"/>
              </a:solidFill>
              <a:latin typeface="Source Sans Pro Semibold" panose="020B0603030403020204" pitchFamily="34" charset="0"/>
              <a:ea typeface="Source Sans Pro Semibold" panose="020B0603030403020204" pitchFamily="34" charset="0"/>
            </a:endParaRPr>
          </a:p>
        </p:txBody>
      </p:sp>
      <p:cxnSp>
        <p:nvCxnSpPr>
          <p:cNvPr id="6" name="Connecteur droit 5"/>
          <p:cNvCxnSpPr/>
          <p:nvPr/>
        </p:nvCxnSpPr>
        <p:spPr>
          <a:xfrm>
            <a:off x="1360519" y="2971781"/>
            <a:ext cx="1" cy="281146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2545820" y="635150"/>
            <a:ext cx="28365" cy="51653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flipH="1">
            <a:off x="3885962" y="3053871"/>
            <a:ext cx="28008" cy="27293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a:off x="5253733" y="3015209"/>
            <a:ext cx="8666" cy="27334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flipV="1">
            <a:off x="1022965" y="5775144"/>
            <a:ext cx="4768211" cy="426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Ellipse 17"/>
          <p:cNvSpPr/>
          <p:nvPr/>
        </p:nvSpPr>
        <p:spPr>
          <a:xfrm>
            <a:off x="2392806" y="5458946"/>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3" name="Ellipse 22"/>
          <p:cNvSpPr/>
          <p:nvPr/>
        </p:nvSpPr>
        <p:spPr>
          <a:xfrm>
            <a:off x="2384125" y="485491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4" name="Ellipse 23"/>
          <p:cNvSpPr/>
          <p:nvPr/>
        </p:nvSpPr>
        <p:spPr>
          <a:xfrm>
            <a:off x="2367015" y="515125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5" name="Ellipse 24"/>
          <p:cNvSpPr/>
          <p:nvPr/>
        </p:nvSpPr>
        <p:spPr>
          <a:xfrm>
            <a:off x="2396768" y="4533955"/>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6" name="Ellipse 25"/>
          <p:cNvSpPr/>
          <p:nvPr/>
        </p:nvSpPr>
        <p:spPr>
          <a:xfrm>
            <a:off x="2393446" y="4195431"/>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7" name="Ellipse 26"/>
          <p:cNvSpPr/>
          <p:nvPr/>
        </p:nvSpPr>
        <p:spPr>
          <a:xfrm>
            <a:off x="2402113" y="3886469"/>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8" name="Ellipse 27"/>
          <p:cNvSpPr/>
          <p:nvPr/>
        </p:nvSpPr>
        <p:spPr>
          <a:xfrm>
            <a:off x="2392806" y="355475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9" name="Ellipse 28"/>
          <p:cNvSpPr/>
          <p:nvPr/>
        </p:nvSpPr>
        <p:spPr>
          <a:xfrm>
            <a:off x="3741876" y="5336326"/>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0" name="Ellipse 29"/>
          <p:cNvSpPr/>
          <p:nvPr/>
        </p:nvSpPr>
        <p:spPr>
          <a:xfrm>
            <a:off x="3725897" y="4618619"/>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1" name="Ellipse 30"/>
          <p:cNvSpPr/>
          <p:nvPr/>
        </p:nvSpPr>
        <p:spPr>
          <a:xfrm>
            <a:off x="3709958" y="4283570"/>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6" name="Ellipse 35"/>
          <p:cNvSpPr/>
          <p:nvPr/>
        </p:nvSpPr>
        <p:spPr>
          <a:xfrm>
            <a:off x="3737192" y="4902186"/>
            <a:ext cx="265581" cy="23067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2" name="Ellipse 41"/>
          <p:cNvSpPr/>
          <p:nvPr/>
        </p:nvSpPr>
        <p:spPr>
          <a:xfrm>
            <a:off x="5109647" y="5444424"/>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3" name="Ellipse 42"/>
          <p:cNvSpPr/>
          <p:nvPr/>
        </p:nvSpPr>
        <p:spPr>
          <a:xfrm>
            <a:off x="5132272" y="5132858"/>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4" name="Ellipse 43"/>
          <p:cNvSpPr/>
          <p:nvPr/>
        </p:nvSpPr>
        <p:spPr>
          <a:xfrm>
            <a:off x="5109647" y="483677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5" name="Ellipse 44"/>
          <p:cNvSpPr/>
          <p:nvPr/>
        </p:nvSpPr>
        <p:spPr>
          <a:xfrm>
            <a:off x="5109647" y="454535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6" name="Ellipse 45"/>
          <p:cNvSpPr/>
          <p:nvPr/>
        </p:nvSpPr>
        <p:spPr>
          <a:xfrm>
            <a:off x="5109647" y="4287538"/>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7" name="Ellipse 46"/>
          <p:cNvSpPr/>
          <p:nvPr/>
        </p:nvSpPr>
        <p:spPr>
          <a:xfrm>
            <a:off x="5132272" y="399093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8" name="Ellipse 47"/>
          <p:cNvSpPr/>
          <p:nvPr/>
        </p:nvSpPr>
        <p:spPr>
          <a:xfrm>
            <a:off x="5130718" y="369755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0" name="Ellipse 49"/>
          <p:cNvSpPr/>
          <p:nvPr/>
        </p:nvSpPr>
        <p:spPr>
          <a:xfrm>
            <a:off x="5118314" y="3167370"/>
            <a:ext cx="288171" cy="19111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1" name="Ellipse 50"/>
          <p:cNvSpPr/>
          <p:nvPr/>
        </p:nvSpPr>
        <p:spPr>
          <a:xfrm>
            <a:off x="5108541" y="342418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6" name="ZoneTexte 55"/>
          <p:cNvSpPr txBox="1"/>
          <p:nvPr/>
        </p:nvSpPr>
        <p:spPr>
          <a:xfrm>
            <a:off x="1022965" y="5847376"/>
            <a:ext cx="675106" cy="369332"/>
          </a:xfrm>
          <a:prstGeom prst="rect">
            <a:avLst/>
          </a:prstGeom>
          <a:noFill/>
        </p:spPr>
        <p:txBody>
          <a:bodyPr wrap="square" rtlCol="0">
            <a:spAutoFit/>
          </a:bodyPr>
          <a:lstStyle/>
          <a:p>
            <a:r>
              <a:rPr lang="fr-FR"/>
              <a:t>mille</a:t>
            </a:r>
          </a:p>
        </p:txBody>
      </p:sp>
      <p:sp>
        <p:nvSpPr>
          <p:cNvPr id="57" name="ZoneTexte 56"/>
          <p:cNvSpPr txBox="1"/>
          <p:nvPr/>
        </p:nvSpPr>
        <p:spPr>
          <a:xfrm>
            <a:off x="1955982" y="5836916"/>
            <a:ext cx="1376293" cy="369332"/>
          </a:xfrm>
          <a:prstGeom prst="rect">
            <a:avLst/>
          </a:prstGeom>
          <a:noFill/>
        </p:spPr>
        <p:txBody>
          <a:bodyPr wrap="square" rtlCol="0">
            <a:spAutoFit/>
          </a:bodyPr>
          <a:lstStyle/>
          <a:p>
            <a:r>
              <a:rPr lang="fr-FR" dirty="0"/>
              <a:t>centaines</a:t>
            </a:r>
          </a:p>
        </p:txBody>
      </p:sp>
      <p:sp>
        <p:nvSpPr>
          <p:cNvPr id="58" name="ZoneTexte 57"/>
          <p:cNvSpPr txBox="1"/>
          <p:nvPr/>
        </p:nvSpPr>
        <p:spPr>
          <a:xfrm>
            <a:off x="3358328" y="5851478"/>
            <a:ext cx="1279604" cy="369332"/>
          </a:xfrm>
          <a:prstGeom prst="rect">
            <a:avLst/>
          </a:prstGeom>
          <a:noFill/>
        </p:spPr>
        <p:txBody>
          <a:bodyPr wrap="square" rtlCol="0">
            <a:spAutoFit/>
          </a:bodyPr>
          <a:lstStyle/>
          <a:p>
            <a:r>
              <a:rPr lang="fr-FR" dirty="0"/>
              <a:t>vingtaines</a:t>
            </a:r>
          </a:p>
        </p:txBody>
      </p:sp>
      <p:sp>
        <p:nvSpPr>
          <p:cNvPr id="59" name="ZoneTexte 58"/>
          <p:cNvSpPr txBox="1"/>
          <p:nvPr/>
        </p:nvSpPr>
        <p:spPr>
          <a:xfrm>
            <a:off x="5059159" y="5841124"/>
            <a:ext cx="852403" cy="369332"/>
          </a:xfrm>
          <a:prstGeom prst="rect">
            <a:avLst/>
          </a:prstGeom>
          <a:noFill/>
        </p:spPr>
        <p:txBody>
          <a:bodyPr wrap="square" rtlCol="0">
            <a:spAutoFit/>
          </a:bodyPr>
          <a:lstStyle/>
          <a:p>
            <a:r>
              <a:rPr lang="fr-FR" dirty="0"/>
              <a:t>unités</a:t>
            </a:r>
          </a:p>
        </p:txBody>
      </p:sp>
      <p:sp>
        <p:nvSpPr>
          <p:cNvPr id="61" name="ZoneTexte 60"/>
          <p:cNvSpPr txBox="1"/>
          <p:nvPr/>
        </p:nvSpPr>
        <p:spPr>
          <a:xfrm>
            <a:off x="6305987" y="2167160"/>
            <a:ext cx="2190076" cy="1384610"/>
          </a:xfrm>
          <a:prstGeom prst="rect">
            <a:avLst/>
          </a:prstGeom>
          <a:noFill/>
        </p:spPr>
        <p:txBody>
          <a:bodyPr wrap="square" rtlCol="0">
            <a:spAutoFit/>
          </a:bodyPr>
          <a:lstStyle/>
          <a:p>
            <a:pPr marL="457153" indent="-457153">
              <a:buFont typeface="Arial" charset="0"/>
              <a:buChar char="•"/>
            </a:pPr>
            <a:r>
              <a:rPr lang="fr-FR" sz="2799" dirty="0">
                <a:solidFill>
                  <a:srgbClr val="0070C0"/>
                </a:solidFill>
              </a:rPr>
              <a:t>17 x 100</a:t>
            </a:r>
          </a:p>
          <a:p>
            <a:pPr marL="457153" indent="-457153">
              <a:buFont typeface="Arial" charset="0"/>
              <a:buChar char="•"/>
            </a:pPr>
            <a:r>
              <a:rPr lang="fr-FR" sz="2799" dirty="0">
                <a:solidFill>
                  <a:srgbClr val="0070C0"/>
                </a:solidFill>
              </a:rPr>
              <a:t>4 x 20</a:t>
            </a:r>
          </a:p>
          <a:p>
            <a:pPr marL="457153" indent="-457153">
              <a:buFont typeface="Arial" charset="0"/>
              <a:buChar char="•"/>
            </a:pPr>
            <a:r>
              <a:rPr lang="fr-FR" sz="2799" dirty="0">
                <a:solidFill>
                  <a:srgbClr val="0070C0"/>
                </a:solidFill>
              </a:rPr>
              <a:t>9 x 1</a:t>
            </a:r>
          </a:p>
        </p:txBody>
      </p:sp>
      <p:sp>
        <p:nvSpPr>
          <p:cNvPr id="38" name="Ellipse 37"/>
          <p:cNvSpPr/>
          <p:nvPr/>
        </p:nvSpPr>
        <p:spPr>
          <a:xfrm>
            <a:off x="2404369" y="3279566"/>
            <a:ext cx="239758" cy="21726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9" name="Ellipse 38"/>
          <p:cNvSpPr/>
          <p:nvPr/>
        </p:nvSpPr>
        <p:spPr>
          <a:xfrm>
            <a:off x="2392555" y="2967622"/>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1" name="Ellipse 40"/>
          <p:cNvSpPr/>
          <p:nvPr/>
        </p:nvSpPr>
        <p:spPr>
          <a:xfrm>
            <a:off x="2411006" y="2662654"/>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9" name="Ellipse 48"/>
          <p:cNvSpPr/>
          <p:nvPr/>
        </p:nvSpPr>
        <p:spPr>
          <a:xfrm>
            <a:off x="2367015" y="234700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2" name="Ellipse 51"/>
          <p:cNvSpPr/>
          <p:nvPr/>
        </p:nvSpPr>
        <p:spPr>
          <a:xfrm>
            <a:off x="2402113" y="2075518"/>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3" name="Ellipse 52"/>
          <p:cNvSpPr/>
          <p:nvPr/>
        </p:nvSpPr>
        <p:spPr>
          <a:xfrm>
            <a:off x="2430100" y="1790208"/>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4" name="Ellipse 53"/>
          <p:cNvSpPr/>
          <p:nvPr/>
        </p:nvSpPr>
        <p:spPr>
          <a:xfrm>
            <a:off x="2431425" y="1504896"/>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5" name="Ellipse 54"/>
          <p:cNvSpPr/>
          <p:nvPr/>
        </p:nvSpPr>
        <p:spPr>
          <a:xfrm>
            <a:off x="2411026" y="118097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60" name="Ellipse 59"/>
          <p:cNvSpPr/>
          <p:nvPr/>
        </p:nvSpPr>
        <p:spPr>
          <a:xfrm>
            <a:off x="2428050" y="674085"/>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62" name="Ellipse 61"/>
          <p:cNvSpPr/>
          <p:nvPr/>
        </p:nvSpPr>
        <p:spPr>
          <a:xfrm>
            <a:off x="2412520" y="903867"/>
            <a:ext cx="288171" cy="2040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63" name="Titre 1">
            <a:extLst>
              <a:ext uri="{FF2B5EF4-FFF2-40B4-BE49-F238E27FC236}">
                <a16:creationId xmlns:a16="http://schemas.microsoft.com/office/drawing/2014/main" id="{9A931F9B-D650-4048-B143-1EC5FBCAB4CF}"/>
              </a:ext>
            </a:extLst>
          </p:cNvPr>
          <p:cNvSpPr txBox="1">
            <a:spLocks/>
          </p:cNvSpPr>
          <p:nvPr/>
        </p:nvSpPr>
        <p:spPr>
          <a:xfrm>
            <a:off x="653103" y="376207"/>
            <a:ext cx="5423296" cy="489827"/>
          </a:xfrm>
          <a:prstGeom prst="rect">
            <a:avLst/>
          </a:prstGeom>
          <a:noFill/>
          <a:ln>
            <a:noFill/>
          </a:ln>
        </p:spPr>
        <p:txBody>
          <a:bodyPr wrap="square" lIns="0" tIns="0" rIns="0" bIns="0" anchor="b" anchorCtr="0">
            <a:noAutofit/>
          </a:bodyPr>
          <a:lstStyle>
            <a:lvl1pPr algn="l" rtl="0" hangingPunct="1">
              <a:tabLst/>
              <a:defRPr lang="fr-FR" sz="3200" b="1" i="0" u="none" strike="noStrike" kern="1200" cap="none">
                <a:ln>
                  <a:noFill/>
                </a:ln>
                <a:solidFill>
                  <a:srgbClr val="FFFFFF"/>
                </a:solidFill>
                <a:latin typeface="Source Sans Pro Black" pitchFamily="34"/>
              </a:defRPr>
            </a:lvl1pPr>
          </a:lstStyle>
          <a:p>
            <a:r>
              <a:rPr lang="fr-FR" sz="2903" dirty="0"/>
              <a:t>Le nombre : le code oral</a:t>
            </a:r>
          </a:p>
        </p:txBody>
      </p:sp>
    </p:spTree>
    <p:extLst>
      <p:ext uri="{BB962C8B-B14F-4D97-AF65-F5344CB8AC3E}">
        <p14:creationId xmlns:p14="http://schemas.microsoft.com/office/powerpoint/2010/main" val="58850244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500"/>
                                        <p:tgtEl>
                                          <p:spTgt spid="4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fade">
                                      <p:cBhvr>
                                        <p:cTn id="85" dur="500"/>
                                        <p:tgtEl>
                                          <p:spTgt spid="5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500"/>
                                        <p:tgtEl>
                                          <p:spTgt spid="4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7"/>
                                        </p:tgtEl>
                                        <p:attrNameLst>
                                          <p:attrName>style.visibility</p:attrName>
                                        </p:attrNameLst>
                                      </p:cBhvr>
                                      <p:to>
                                        <p:strVal val="visible"/>
                                      </p:to>
                                    </p:set>
                                    <p:animEffect transition="in" filter="fade">
                                      <p:cBhvr>
                                        <p:cTn id="122" dur="500"/>
                                        <p:tgtEl>
                                          <p:spTgt spid="47"/>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500"/>
                                        <p:tgtEl>
                                          <p:spTgt spid="4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fade">
                                      <p:cBhvr>
                                        <p:cTn id="128" dur="500"/>
                                        <p:tgtEl>
                                          <p:spTgt spid="51"/>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Effect transition="in" filter="fade">
                                      <p:cBhvr>
                                        <p:cTn id="131" dur="500"/>
                                        <p:tgtEl>
                                          <p:spTgt spid="50"/>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gtEl>
                                        <p:attrNameLst>
                                          <p:attrName>style.visibility</p:attrName>
                                        </p:attrNameLst>
                                      </p:cBhvr>
                                      <p:to>
                                        <p:strVal val="visible"/>
                                      </p:to>
                                    </p:set>
                                    <p:animEffect transition="in" filter="fade">
                                      <p:cBhvr>
                                        <p:cTn id="134" dur="500"/>
                                        <p:tgtEl>
                                          <p:spTgt spid="59"/>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23" grpId="0" animBg="1"/>
      <p:bldP spid="24" grpId="0" animBg="1"/>
      <p:bldP spid="25" grpId="0" animBg="1"/>
      <p:bldP spid="26" grpId="0" animBg="1"/>
      <p:bldP spid="27" grpId="0" animBg="1"/>
      <p:bldP spid="28" grpId="0" animBg="1"/>
      <p:bldP spid="29" grpId="0" animBg="1"/>
      <p:bldP spid="30" grpId="0" animBg="1"/>
      <p:bldP spid="31" grpId="0" animBg="1"/>
      <p:bldP spid="36" grpId="0" animBg="1"/>
      <p:bldP spid="42" grpId="0" animBg="1"/>
      <p:bldP spid="43" grpId="0" animBg="1"/>
      <p:bldP spid="44" grpId="0" animBg="1"/>
      <p:bldP spid="45" grpId="0" animBg="1"/>
      <p:bldP spid="46" grpId="0" animBg="1"/>
      <p:bldP spid="47" grpId="0" animBg="1"/>
      <p:bldP spid="48" grpId="0" animBg="1"/>
      <p:bldP spid="50" grpId="0" animBg="1"/>
      <p:bldP spid="51" grpId="0" animBg="1"/>
      <p:bldP spid="56" grpId="0"/>
      <p:bldP spid="57" grpId="0"/>
      <p:bldP spid="58" grpId="0"/>
      <p:bldP spid="59" grpId="0"/>
      <p:bldP spid="61" grpId="0"/>
      <p:bldP spid="38" grpId="0" animBg="1"/>
      <p:bldP spid="39" grpId="0" animBg="1"/>
      <p:bldP spid="41" grpId="0" animBg="1"/>
      <p:bldP spid="49" grpId="0" animBg="1"/>
      <p:bldP spid="52" grpId="0" animBg="1"/>
      <p:bldP spid="53" grpId="0" animBg="1"/>
      <p:bldP spid="54" grpId="0" animBg="1"/>
      <p:bldP spid="55" grpId="0" animBg="1"/>
      <p:bldP spid="60" grpId="0" animBg="1"/>
      <p:bldP spid="6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a:extLst>
              <a:ext uri="{FF2B5EF4-FFF2-40B4-BE49-F238E27FC236}">
                <a16:creationId xmlns:a16="http://schemas.microsoft.com/office/drawing/2014/main" id="{5366ECE9-472D-4084-B75C-10268CFA1B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1700213"/>
            <a:ext cx="6553200" cy="4545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23" name="Titre 1">
            <a:extLst>
              <a:ext uri="{FF2B5EF4-FFF2-40B4-BE49-F238E27FC236}">
                <a16:creationId xmlns:a16="http://schemas.microsoft.com/office/drawing/2014/main" id="{C57B2FEC-6F81-4AEA-88DC-9BA644401915}"/>
              </a:ext>
            </a:extLst>
          </p:cNvPr>
          <p:cNvSpPr>
            <a:spLocks noGrp="1"/>
          </p:cNvSpPr>
          <p:nvPr>
            <p:ph type="title"/>
          </p:nvPr>
        </p:nvSpPr>
        <p:spPr>
          <a:xfrm>
            <a:off x="457200" y="0"/>
            <a:ext cx="8229600" cy="1341438"/>
          </a:xfrm>
        </p:spPr>
        <p:txBody>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mmeunier1\Desktop\CPC\Formation\Plan Mathématiques\Archives_2018-2019\Maths_Cycle 2\Ressources\Images\Comptine courte et longue.JPG">
            <a:extLst>
              <a:ext uri="{FF2B5EF4-FFF2-40B4-BE49-F238E27FC236}">
                <a16:creationId xmlns:a16="http://schemas.microsoft.com/office/drawing/2014/main" id="{9C6688EA-7560-43F3-9C08-6AFC1CE08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613" y="2133600"/>
            <a:ext cx="7399337"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descr="C:\Users\mmeunier1\Desktop\CPC\Formation\Plan Mathématiques\Archives_2018-2019\Maths_Cycle 2\Ressources\Images\Comptine longue_Comptine courte.JPG">
            <a:extLst>
              <a:ext uri="{FF2B5EF4-FFF2-40B4-BE49-F238E27FC236}">
                <a16:creationId xmlns:a16="http://schemas.microsoft.com/office/drawing/2014/main" id="{62F384F3-91D9-4B54-A80D-E28ACB44AA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6950" y="3429000"/>
            <a:ext cx="7493000"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itre 1">
            <a:extLst>
              <a:ext uri="{FF2B5EF4-FFF2-40B4-BE49-F238E27FC236}">
                <a16:creationId xmlns:a16="http://schemas.microsoft.com/office/drawing/2014/main" id="{117F330D-4A79-42D2-8788-C0D2DE697644}"/>
              </a:ext>
            </a:extLst>
          </p:cNvPr>
          <p:cNvSpPr>
            <a:spLocks noGrp="1"/>
          </p:cNvSpPr>
          <p:nvPr>
            <p:ph type="title"/>
          </p:nvPr>
        </p:nvSpPr>
        <p:spPr>
          <a:xfrm>
            <a:off x="0" y="404813"/>
            <a:ext cx="9144000" cy="1052512"/>
          </a:xfrm>
        </p:spPr>
        <p:txBody>
          <a:bodyPr>
            <a:normAutofit fontScale="90000"/>
          </a:bodyPr>
          <a:lstStyle/>
          <a:p>
            <a:pPr algn="ctr"/>
            <a:r>
              <a:rPr lang="fr-FR" altLang="fr-FR" sz="2400" b="1">
                <a:solidFill>
                  <a:srgbClr val="0070C0"/>
                </a:solidFill>
              </a:rPr>
              <a:t>Maitriser le concept de nombre </a:t>
            </a:r>
            <a:br>
              <a:rPr lang="fr-FR" altLang="fr-FR" sz="2400" b="1">
                <a:solidFill>
                  <a:srgbClr val="0070C0"/>
                </a:solidFill>
              </a:rPr>
            </a:b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re 1">
            <a:extLst>
              <a:ext uri="{FF2B5EF4-FFF2-40B4-BE49-F238E27FC236}">
                <a16:creationId xmlns:a16="http://schemas.microsoft.com/office/drawing/2014/main" id="{A1205DA1-D34C-461F-B32A-4F3C32B3BFBD}"/>
              </a:ext>
            </a:extLst>
          </p:cNvPr>
          <p:cNvSpPr>
            <a:spLocks noGrp="1"/>
          </p:cNvSpPr>
          <p:nvPr>
            <p:ph type="title"/>
          </p:nvPr>
        </p:nvSpPr>
        <p:spPr>
          <a:xfrm>
            <a:off x="479425" y="1579563"/>
            <a:ext cx="8229600" cy="571500"/>
          </a:xfrm>
        </p:spPr>
        <p:txBody>
          <a:bodyPr/>
          <a:lstStyle/>
          <a:p>
            <a:r>
              <a:rPr lang="fr-FR" altLang="fr-FR" sz="2800"/>
              <a:t>La relation de distance entre les nombres</a:t>
            </a:r>
          </a:p>
        </p:txBody>
      </p:sp>
      <p:pic>
        <p:nvPicPr>
          <p:cNvPr id="32771" name="Picture 3">
            <a:extLst>
              <a:ext uri="{FF2B5EF4-FFF2-40B4-BE49-F238E27FC236}">
                <a16:creationId xmlns:a16="http://schemas.microsoft.com/office/drawing/2014/main" id="{2A4BD1EB-B8CF-46F1-A88F-77FF4C4A4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3" y="2386013"/>
            <a:ext cx="8524875" cy="2986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2" name="Titre 1">
            <a:extLst>
              <a:ext uri="{FF2B5EF4-FFF2-40B4-BE49-F238E27FC236}">
                <a16:creationId xmlns:a16="http://schemas.microsoft.com/office/drawing/2014/main" id="{EA58C09C-FD5F-4CE2-8337-744A5DE0689E}"/>
              </a:ext>
            </a:extLst>
          </p:cNvPr>
          <p:cNvSpPr txBox="1">
            <a:spLocks/>
          </p:cNvSpPr>
          <p:nvPr/>
        </p:nvSpPr>
        <p:spPr bwMode="auto">
          <a:xfrm>
            <a:off x="476250" y="333375"/>
            <a:ext cx="82296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fr-FR" altLang="fr-FR" sz="2400" b="1">
                <a:solidFill>
                  <a:srgbClr val="0070C0"/>
                </a:solidFill>
              </a:rPr>
              <a:t>Maitriser le concept de nombre </a:t>
            </a:r>
          </a:p>
          <a:p>
            <a:pPr algn="ctr" eaLnBrk="1" hangingPunct="1">
              <a:spcBef>
                <a:spcPct val="0"/>
              </a:spcBef>
              <a:buClrTx/>
              <a:buSzTx/>
              <a:buFontTx/>
              <a:buNone/>
            </a:pPr>
            <a:r>
              <a:rPr lang="fr-FR" altLang="fr-FR" sz="2400" b="1">
                <a:solidFill>
                  <a:srgbClr val="0070C0"/>
                </a:solidFill>
              </a:rPr>
              <a:t>- Composante propriétés -</a:t>
            </a:r>
            <a:br>
              <a:rPr lang="fr-FR" altLang="fr-FR" sz="2400" b="1">
                <a:solidFill>
                  <a:srgbClr val="0070C0"/>
                </a:solidFill>
              </a:rPr>
            </a:br>
            <a:r>
              <a:rPr lang="fr-FR" altLang="fr-FR" sz="2400" b="1">
                <a:solidFill>
                  <a:srgbClr val="0070C0"/>
                </a:solidFill>
              </a:rPr>
              <a:t>Les principes de notre système de numération</a:t>
            </a:r>
          </a:p>
        </p:txBody>
      </p:sp>
      <p:sp>
        <p:nvSpPr>
          <p:cNvPr id="32773" name="ZoneTexte 2">
            <a:extLst>
              <a:ext uri="{FF2B5EF4-FFF2-40B4-BE49-F238E27FC236}">
                <a16:creationId xmlns:a16="http://schemas.microsoft.com/office/drawing/2014/main" id="{3F169C38-0CE9-4296-A19B-38E5B7C4A6AB}"/>
              </a:ext>
            </a:extLst>
          </p:cNvPr>
          <p:cNvSpPr txBox="1">
            <a:spLocks noChangeArrowheads="1"/>
          </p:cNvSpPr>
          <p:nvPr/>
        </p:nvSpPr>
        <p:spPr bwMode="auto">
          <a:xfrm>
            <a:off x="3419475" y="5876925"/>
            <a:ext cx="1439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fr-FR" altLang="fr-FR" sz="1800" b="1"/>
              <a:t>Quiz 4</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1">
            <a:extLst>
              <a:ext uri="{FF2B5EF4-FFF2-40B4-BE49-F238E27FC236}">
                <a16:creationId xmlns:a16="http://schemas.microsoft.com/office/drawing/2014/main" id="{8083247F-B50D-460D-8DCE-DDCEE99F2321}"/>
              </a:ext>
            </a:extLst>
          </p:cNvPr>
          <p:cNvSpPr txBox="1">
            <a:spLocks/>
          </p:cNvSpPr>
          <p:nvPr/>
        </p:nvSpPr>
        <p:spPr bwMode="auto">
          <a:xfrm>
            <a:off x="457200" y="346075"/>
            <a:ext cx="8229600" cy="84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fr-FR" altLang="fr-FR" sz="2400" b="1" dirty="0">
                <a:solidFill>
                  <a:srgbClr val="0070C0"/>
                </a:solidFill>
              </a:rPr>
              <a:t>Maitriser le concept de nombre</a:t>
            </a:r>
          </a:p>
          <a:p>
            <a:pPr algn="ctr" eaLnBrk="1" hangingPunct="1">
              <a:spcBef>
                <a:spcPct val="0"/>
              </a:spcBef>
              <a:buClrTx/>
              <a:buSzTx/>
              <a:buFontTx/>
              <a:buNone/>
            </a:pPr>
            <a:r>
              <a:rPr lang="fr-FR" altLang="fr-FR" sz="2400" b="1" dirty="0">
                <a:solidFill>
                  <a:srgbClr val="0070C0"/>
                </a:solidFill>
              </a:rPr>
              <a:t> - Composante propriétés</a:t>
            </a:r>
            <a:br>
              <a:rPr lang="fr-FR" altLang="fr-FR" sz="2400" b="1" dirty="0">
                <a:solidFill>
                  <a:srgbClr val="0070C0"/>
                </a:solidFill>
              </a:rPr>
            </a:br>
            <a:r>
              <a:rPr lang="fr-FR" altLang="fr-FR" sz="2400" b="1" dirty="0">
                <a:solidFill>
                  <a:srgbClr val="0070C0"/>
                </a:solidFill>
              </a:rPr>
              <a:t>Les principes de notre système de numération</a:t>
            </a:r>
          </a:p>
        </p:txBody>
      </p:sp>
      <p:sp>
        <p:nvSpPr>
          <p:cNvPr id="33795" name="Titre 1">
            <a:extLst>
              <a:ext uri="{FF2B5EF4-FFF2-40B4-BE49-F238E27FC236}">
                <a16:creationId xmlns:a16="http://schemas.microsoft.com/office/drawing/2014/main" id="{0302528E-4497-4F95-B229-A517248C43C1}"/>
              </a:ext>
            </a:extLst>
          </p:cNvPr>
          <p:cNvSpPr>
            <a:spLocks noGrp="1"/>
          </p:cNvSpPr>
          <p:nvPr>
            <p:ph type="title"/>
          </p:nvPr>
        </p:nvSpPr>
        <p:spPr>
          <a:xfrm>
            <a:off x="406400" y="1341438"/>
            <a:ext cx="8229600" cy="571500"/>
          </a:xfrm>
        </p:spPr>
        <p:txBody>
          <a:bodyPr/>
          <a:lstStyle/>
          <a:p>
            <a:r>
              <a:rPr lang="fr-FR" altLang="fr-FR" sz="2800"/>
              <a:t>La relation de distance entre les nombres</a:t>
            </a:r>
          </a:p>
        </p:txBody>
      </p:sp>
      <p:pic>
        <p:nvPicPr>
          <p:cNvPr id="33796" name="Picture 2" descr="C:\Users\mmeunier1\Desktop\CPC\Formation\Animations Pédagogiques\Nombre au cycle 1\2019-2020_Résolution de problème\Images à insérer\EvaluationsCP_Ligne numérique.JPG">
            <a:extLst>
              <a:ext uri="{FF2B5EF4-FFF2-40B4-BE49-F238E27FC236}">
                <a16:creationId xmlns:a16="http://schemas.microsoft.com/office/drawing/2014/main" id="{F6955B62-69F4-491B-94D8-C16018A9C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060575"/>
            <a:ext cx="4537075" cy="22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3" descr="C:\Users\mmeunier1\Desktop\CPC\Formation\Animations Pédagogiques\Nombre au cycle 1\2019-2020_Résolution de problème\Images à insérer\EvaluationsCP_Ligne numérique2.JPG">
            <a:extLst>
              <a:ext uri="{FF2B5EF4-FFF2-40B4-BE49-F238E27FC236}">
                <a16:creationId xmlns:a16="http://schemas.microsoft.com/office/drawing/2014/main" id="{D46315A0-E561-401B-9A34-68AC726278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6158"/>
          <a:stretch>
            <a:fillRect/>
          </a:stretch>
        </p:blipFill>
        <p:spPr bwMode="auto">
          <a:xfrm>
            <a:off x="4006850" y="4291013"/>
            <a:ext cx="4670425" cy="222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2817" y="1124744"/>
            <a:ext cx="8229600" cy="1143000"/>
          </a:xfrm>
        </p:spPr>
        <p:txBody>
          <a:bodyPr>
            <a:normAutofit/>
          </a:bodyPr>
          <a:lstStyle/>
          <a:p>
            <a:r>
              <a:rPr lang="fr-FR" sz="4000" dirty="0"/>
              <a:t>Pour ne pas confondre…</a:t>
            </a:r>
          </a:p>
        </p:txBody>
      </p:sp>
      <p:sp>
        <p:nvSpPr>
          <p:cNvPr id="3" name="ZoneTexte 2"/>
          <p:cNvSpPr txBox="1"/>
          <p:nvPr/>
        </p:nvSpPr>
        <p:spPr>
          <a:xfrm>
            <a:off x="755576" y="2708920"/>
            <a:ext cx="7784082" cy="3170099"/>
          </a:xfrm>
          <a:prstGeom prst="rect">
            <a:avLst/>
          </a:prstGeom>
          <a:noFill/>
        </p:spPr>
        <p:txBody>
          <a:bodyPr wrap="square" rtlCol="0">
            <a:spAutoFit/>
          </a:bodyPr>
          <a:lstStyle/>
          <a:p>
            <a:r>
              <a:rPr lang="fr-FR" sz="4000" b="1" dirty="0"/>
              <a:t>- Quantité et nombre</a:t>
            </a:r>
          </a:p>
          <a:p>
            <a:endParaRPr lang="fr-FR" sz="4000" b="1" dirty="0"/>
          </a:p>
          <a:p>
            <a:r>
              <a:rPr lang="fr-FR" sz="4000" b="1" dirty="0"/>
              <a:t>- Enumérer, dénombrer, compter</a:t>
            </a:r>
          </a:p>
          <a:p>
            <a:endParaRPr lang="fr-FR" sz="4000" b="1" dirty="0"/>
          </a:p>
          <a:p>
            <a:r>
              <a:rPr lang="fr-FR" sz="4000" b="1" dirty="0"/>
              <a:t>- Chiffre, nombre, numéro</a:t>
            </a:r>
          </a:p>
        </p:txBody>
      </p:sp>
      <p:sp>
        <p:nvSpPr>
          <p:cNvPr id="6" name="Titre 1"/>
          <p:cNvSpPr txBox="1">
            <a:spLocks/>
          </p:cNvSpPr>
          <p:nvPr/>
        </p:nvSpPr>
        <p:spPr>
          <a:xfrm>
            <a:off x="457200" y="112068"/>
            <a:ext cx="8305217"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400" b="1" dirty="0">
                <a:solidFill>
                  <a:srgbClr val="0070C0"/>
                </a:solidFill>
              </a:rPr>
              <a:t>Maitriser le concept de nombre</a:t>
            </a:r>
          </a:p>
          <a:p>
            <a:r>
              <a:rPr lang="fr-FR" sz="2400" b="1" dirty="0">
                <a:solidFill>
                  <a:srgbClr val="0070C0"/>
                </a:solidFill>
              </a:rPr>
              <a:t> - Composante propriétés -</a:t>
            </a:r>
            <a:br>
              <a:rPr lang="fr-FR" sz="2400" b="1" dirty="0">
                <a:solidFill>
                  <a:srgbClr val="0070C0"/>
                </a:solidFill>
              </a:rPr>
            </a:br>
            <a:r>
              <a:rPr lang="fr-FR" sz="2400" b="1" dirty="0">
                <a:solidFill>
                  <a:srgbClr val="0070C0"/>
                </a:solidFill>
              </a:rPr>
              <a:t>Les principes de notre système de numération</a:t>
            </a:r>
          </a:p>
        </p:txBody>
      </p:sp>
    </p:spTree>
    <p:extLst>
      <p:ext uri="{BB962C8B-B14F-4D97-AF65-F5344CB8AC3E}">
        <p14:creationId xmlns:p14="http://schemas.microsoft.com/office/powerpoint/2010/main" val="7503956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83568" y="1196752"/>
            <a:ext cx="7992888" cy="4525963"/>
          </a:xfrm>
        </p:spPr>
        <p:txBody>
          <a:bodyPr>
            <a:normAutofit fontScale="92500" lnSpcReduction="10000"/>
          </a:bodyPr>
          <a:lstStyle/>
          <a:p>
            <a:pPr marL="0" indent="0" algn="ctr">
              <a:buNone/>
            </a:pPr>
            <a:r>
              <a:rPr lang="fr-FR" sz="6000" b="1" dirty="0">
                <a:solidFill>
                  <a:srgbClr val="002060"/>
                </a:solidFill>
              </a:rPr>
              <a:t>Obstacles rencontrés par les élèves et éléments de progressivité</a:t>
            </a:r>
          </a:p>
          <a:p>
            <a:pPr marL="0" indent="0" algn="ctr">
              <a:buNone/>
            </a:pPr>
            <a:endParaRPr lang="fr-FR" sz="6000" b="1" dirty="0">
              <a:solidFill>
                <a:srgbClr val="002060"/>
              </a:solidFill>
            </a:endParaRPr>
          </a:p>
          <a:p>
            <a:pPr marL="0" indent="0" algn="ctr">
              <a:buNone/>
            </a:pPr>
            <a:r>
              <a:rPr lang="fr-FR" sz="6000" b="1" dirty="0">
                <a:solidFill>
                  <a:srgbClr val="002060"/>
                </a:solidFill>
                <a:latin typeface="Century Gothic"/>
              </a:rPr>
              <a:t>►</a:t>
            </a:r>
            <a:r>
              <a:rPr lang="fr-FR" sz="6000" b="1" dirty="0">
                <a:solidFill>
                  <a:srgbClr val="002060"/>
                </a:solidFill>
              </a:rPr>
              <a:t> Éléments didactiques</a:t>
            </a:r>
          </a:p>
          <a:p>
            <a:pPr marL="0" indent="0">
              <a:buNone/>
            </a:pPr>
            <a:endParaRPr lang="fr-FR" dirty="0"/>
          </a:p>
        </p:txBody>
      </p:sp>
    </p:spTree>
    <p:extLst>
      <p:ext uri="{BB962C8B-B14F-4D97-AF65-F5344CB8AC3E}">
        <p14:creationId xmlns:p14="http://schemas.microsoft.com/office/powerpoint/2010/main" val="20557534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008" y="548680"/>
            <a:ext cx="8928992" cy="864096"/>
          </a:xfrm>
        </p:spPr>
        <p:txBody>
          <a:bodyPr>
            <a:noAutofit/>
          </a:bodyPr>
          <a:lstStyle/>
          <a:p>
            <a:r>
              <a:rPr lang="fr-FR" sz="2000" dirty="0"/>
              <a:t>Les principes du dénombrement par comptage - </a:t>
            </a:r>
            <a:r>
              <a:rPr lang="fr-FR" sz="2000" dirty="0" err="1"/>
              <a:t>Gelman</a:t>
            </a:r>
            <a:r>
              <a:rPr lang="fr-FR" sz="2000" dirty="0"/>
              <a:t> et </a:t>
            </a:r>
            <a:r>
              <a:rPr lang="fr-FR" sz="2000" dirty="0" err="1"/>
              <a:t>Gallistel</a:t>
            </a:r>
            <a:r>
              <a:rPr lang="fr-FR" sz="2000" dirty="0"/>
              <a:t>.</a:t>
            </a:r>
          </a:p>
        </p:txBody>
      </p:sp>
      <p:pic>
        <p:nvPicPr>
          <p:cNvPr id="4" name="Espace réservé du contenu 3"/>
          <p:cNvPicPr>
            <a:picLocks noGrp="1" noChangeAspect="1"/>
          </p:cNvPicPr>
          <p:nvPr>
            <p:ph idx="1"/>
          </p:nvPr>
        </p:nvPicPr>
        <p:blipFill>
          <a:blip r:embed="rId3"/>
          <a:stretch>
            <a:fillRect/>
          </a:stretch>
        </p:blipFill>
        <p:spPr>
          <a:xfrm>
            <a:off x="1475656" y="1196752"/>
            <a:ext cx="6408712" cy="5508339"/>
          </a:xfrm>
          <a:prstGeom prst="rect">
            <a:avLst/>
          </a:prstGeom>
        </p:spPr>
      </p:pic>
      <p:sp>
        <p:nvSpPr>
          <p:cNvPr id="5" name="Titre 1"/>
          <p:cNvSpPr txBox="1">
            <a:spLocks/>
          </p:cNvSpPr>
          <p:nvPr/>
        </p:nvSpPr>
        <p:spPr>
          <a:xfrm>
            <a:off x="457200" y="366490"/>
            <a:ext cx="8229600" cy="634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400" b="1" dirty="0">
                <a:solidFill>
                  <a:schemeClr val="tx2"/>
                </a:solidFill>
              </a:rPr>
              <a:t>Obstacles pour les élèves et éléments de progressivité</a:t>
            </a:r>
          </a:p>
        </p:txBody>
      </p:sp>
    </p:spTree>
    <p:extLst>
      <p:ext uri="{BB962C8B-B14F-4D97-AF65-F5344CB8AC3E}">
        <p14:creationId xmlns:p14="http://schemas.microsoft.com/office/powerpoint/2010/main" val="22018957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79336"/>
            <a:ext cx="8229600" cy="1143000"/>
          </a:xfrm>
        </p:spPr>
        <p:txBody>
          <a:bodyPr>
            <a:normAutofit/>
          </a:bodyPr>
          <a:lstStyle/>
          <a:p>
            <a:r>
              <a:rPr lang="fr-FR" sz="3600" dirty="0"/>
              <a:t>Manipuler oui ! Mais pas que…</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22336"/>
            <a:ext cx="8244408" cy="3823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re 1"/>
          <p:cNvSpPr txBox="1">
            <a:spLocks/>
          </p:cNvSpPr>
          <p:nvPr/>
        </p:nvSpPr>
        <p:spPr>
          <a:xfrm>
            <a:off x="457200" y="418654"/>
            <a:ext cx="8229600" cy="6340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400" b="1" dirty="0">
                <a:solidFill>
                  <a:schemeClr val="tx2"/>
                </a:solidFill>
              </a:rPr>
              <a:t>Obstacles pour les élèves et éléments de progressivité</a:t>
            </a:r>
          </a:p>
        </p:txBody>
      </p:sp>
    </p:spTree>
    <p:extLst>
      <p:ext uri="{BB962C8B-B14F-4D97-AF65-F5344CB8AC3E}">
        <p14:creationId xmlns:p14="http://schemas.microsoft.com/office/powerpoint/2010/main" val="15413544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re 1">
            <a:extLst>
              <a:ext uri="{FF2B5EF4-FFF2-40B4-BE49-F238E27FC236}">
                <a16:creationId xmlns:a16="http://schemas.microsoft.com/office/drawing/2014/main" id="{64867E4F-3326-4A18-A31A-86242A7CA052}"/>
              </a:ext>
            </a:extLst>
          </p:cNvPr>
          <p:cNvSpPr>
            <a:spLocks noGrp="1"/>
          </p:cNvSpPr>
          <p:nvPr>
            <p:ph type="title"/>
          </p:nvPr>
        </p:nvSpPr>
        <p:spPr>
          <a:xfrm>
            <a:off x="250825" y="692150"/>
            <a:ext cx="8229600" cy="1143000"/>
          </a:xfrm>
        </p:spPr>
        <p:txBody>
          <a:bodyPr/>
          <a:lstStyle/>
          <a:p>
            <a:r>
              <a:rPr lang="fr-FR" altLang="fr-FR" sz="3600"/>
              <a:t>Manipuler oui ! Mais pas que…</a:t>
            </a:r>
          </a:p>
        </p:txBody>
      </p:sp>
      <p:sp>
        <p:nvSpPr>
          <p:cNvPr id="37891" name="Titre 1">
            <a:extLst>
              <a:ext uri="{FF2B5EF4-FFF2-40B4-BE49-F238E27FC236}">
                <a16:creationId xmlns:a16="http://schemas.microsoft.com/office/drawing/2014/main" id="{707CAFAB-2B0B-4156-AE89-29DE85D9B81B}"/>
              </a:ext>
            </a:extLst>
          </p:cNvPr>
          <p:cNvSpPr txBox="1">
            <a:spLocks/>
          </p:cNvSpPr>
          <p:nvPr/>
        </p:nvSpPr>
        <p:spPr bwMode="auto">
          <a:xfrm>
            <a:off x="457200" y="419100"/>
            <a:ext cx="82296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fr-FR" altLang="fr-FR" sz="2400" b="1">
                <a:solidFill>
                  <a:schemeClr val="tx2"/>
                </a:solidFill>
              </a:rPr>
              <a:t>Obstacles pour les élèves et éléments de progressivité</a:t>
            </a:r>
          </a:p>
        </p:txBody>
      </p:sp>
      <p:pic>
        <p:nvPicPr>
          <p:cNvPr id="37892" name="Picture 3" descr="C:\Users\mmeunier1\Desktop\CPC\Formation\Animations Pédagogiques\Nombre au cycle 1\2019-2020_Résolution de problème\Manipulation_Anticiper-Valider.JPG">
            <a:extLst>
              <a:ext uri="{FF2B5EF4-FFF2-40B4-BE49-F238E27FC236}">
                <a16:creationId xmlns:a16="http://schemas.microsoft.com/office/drawing/2014/main" id="{DDF456AA-A53E-4644-9333-C2FE42A2B4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635"/>
          <a:stretch>
            <a:fillRect/>
          </a:stretch>
        </p:blipFill>
        <p:spPr bwMode="auto">
          <a:xfrm>
            <a:off x="292100" y="1789113"/>
            <a:ext cx="8559800" cy="471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3">
            <a:hlinkClick r:id="rId4" action="ppaction://hlinkfile"/>
            <a:extLst>
              <a:ext uri="{FF2B5EF4-FFF2-40B4-BE49-F238E27FC236}">
                <a16:creationId xmlns:a16="http://schemas.microsoft.com/office/drawing/2014/main" id="{86FFD9C4-8EB7-4033-9C3C-15C1C9C8A1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6963" y="1008063"/>
            <a:ext cx="1085850" cy="82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4" name="ZoneTexte 1">
            <a:extLst>
              <a:ext uri="{FF2B5EF4-FFF2-40B4-BE49-F238E27FC236}">
                <a16:creationId xmlns:a16="http://schemas.microsoft.com/office/drawing/2014/main" id="{944EAE9E-239D-4BEF-9647-AE0F8E71E8D7}"/>
              </a:ext>
            </a:extLst>
          </p:cNvPr>
          <p:cNvSpPr txBox="1">
            <a:spLocks noChangeArrowheads="1"/>
          </p:cNvSpPr>
          <p:nvPr/>
        </p:nvSpPr>
        <p:spPr bwMode="auto">
          <a:xfrm>
            <a:off x="3203575" y="6499225"/>
            <a:ext cx="3313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0"/>
              </a:spcBef>
              <a:buClrTx/>
              <a:buSzTx/>
              <a:buFontTx/>
              <a:buNone/>
            </a:pPr>
            <a:r>
              <a:rPr lang="fr-FR" altLang="fr-FR" sz="1800" b="1">
                <a:hlinkClick r:id="rId6" action="ppaction://hlinkpres?slideindex=1&amp;slidetitle="/>
              </a:rPr>
              <a:t>Bilan vidéo manipulation</a:t>
            </a:r>
            <a:endParaRPr lang="fr-FR" altLang="fr-FR" sz="1800" b="1"/>
          </a:p>
          <a:p>
            <a:pPr eaLnBrk="1" hangingPunct="1">
              <a:spcBef>
                <a:spcPct val="0"/>
              </a:spcBef>
              <a:buClrTx/>
              <a:buSzTx/>
              <a:buFontTx/>
              <a:buNone/>
            </a:pPr>
            <a:endParaRPr lang="fr-FR" altLang="fr-FR" sz="18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lgn="ctr">
              <a:buNone/>
            </a:pPr>
            <a:r>
              <a:rPr lang="fr-FR" sz="5400" b="1" dirty="0">
                <a:solidFill>
                  <a:srgbClr val="C00000"/>
                </a:solidFill>
              </a:rPr>
              <a:t>Introduction</a:t>
            </a:r>
          </a:p>
          <a:p>
            <a:pPr marL="0" indent="0" algn="ctr">
              <a:buNone/>
            </a:pPr>
            <a:r>
              <a:rPr lang="fr-FR" sz="5400" b="1" dirty="0">
                <a:solidFill>
                  <a:srgbClr val="C00000"/>
                </a:solidFill>
              </a:rPr>
              <a:t>Nombre et résolution de problèmes du côté des instructions officielles</a:t>
            </a:r>
          </a:p>
        </p:txBody>
      </p:sp>
    </p:spTree>
    <p:extLst>
      <p:ext uri="{BB962C8B-B14F-4D97-AF65-F5344CB8AC3E}">
        <p14:creationId xmlns:p14="http://schemas.microsoft.com/office/powerpoint/2010/main" val="3141965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lvl="0"/>
            <a:fld id="{D641149E-E31E-448B-A720-DD2A451BB57B}" type="slidenum">
              <a:t>50</a:t>
            </a:fld>
            <a:endParaRPr lang="fr-FR"/>
          </a:p>
        </p:txBody>
      </p:sp>
      <p:sp>
        <p:nvSpPr>
          <p:cNvPr id="2" name="Titre 1"/>
          <p:cNvSpPr txBox="1">
            <a:spLocks noGrp="1"/>
          </p:cNvSpPr>
          <p:nvPr>
            <p:ph type="title" idx="4294967295"/>
          </p:nvPr>
        </p:nvSpPr>
        <p:spPr/>
        <p:txBody>
          <a:bodyPr/>
          <a:lstStyle/>
          <a:p>
            <a:pPr lvl="0"/>
            <a:r>
              <a:rPr lang="fr-FR" dirty="0"/>
              <a:t>Le nombre : les rituels</a:t>
            </a:r>
          </a:p>
        </p:txBody>
      </p:sp>
      <p:sp>
        <p:nvSpPr>
          <p:cNvPr id="3" name="Espace réservé du texte 2"/>
          <p:cNvSpPr txBox="1">
            <a:spLocks noGrp="1"/>
          </p:cNvSpPr>
          <p:nvPr>
            <p:ph type="body" idx="4294967295"/>
          </p:nvPr>
        </p:nvSpPr>
        <p:spPr>
          <a:xfrm>
            <a:off x="326552" y="1432987"/>
            <a:ext cx="8327055" cy="4245165"/>
          </a:xfrm>
        </p:spPr>
        <p:txBody>
          <a:bodyPr>
            <a:normAutofit/>
          </a:bodyPr>
          <a:lstStyle/>
          <a:p>
            <a:pPr marL="414726" indent="-207363"/>
            <a:r>
              <a:rPr lang="fr-FR" sz="2540" dirty="0">
                <a:solidFill>
                  <a:srgbClr val="5B9BD5"/>
                </a:solidFill>
                <a:cs typeface="Times New Roman" pitchFamily="18"/>
              </a:rPr>
              <a:t>Apprendre en ritualisant</a:t>
            </a:r>
          </a:p>
          <a:p>
            <a:pPr marL="414726" indent="-207363"/>
            <a:r>
              <a:rPr lang="fr-FR" sz="2540" dirty="0">
                <a:solidFill>
                  <a:srgbClr val="5B9BD5"/>
                </a:solidFill>
                <a:cs typeface="Times New Roman" pitchFamily="18"/>
              </a:rPr>
              <a:t>Les activités d’apprentissage doivent être :</a:t>
            </a:r>
          </a:p>
          <a:p>
            <a:pPr marL="414726" indent="-207363">
              <a:buSzPct val="45000"/>
              <a:buFont typeface="StarSymbol"/>
              <a:buChar char="●"/>
            </a:pPr>
            <a:r>
              <a:rPr lang="fr-FR" sz="2540" dirty="0">
                <a:solidFill>
                  <a:srgbClr val="5B9BD5"/>
                </a:solidFill>
                <a:cs typeface="Times New Roman" pitchFamily="18"/>
              </a:rPr>
              <a:t>Ritualisées,</a:t>
            </a:r>
          </a:p>
          <a:p>
            <a:pPr marL="414726" indent="-207363">
              <a:buSzPct val="45000"/>
              <a:buFont typeface="StarSymbol"/>
              <a:buChar char="●"/>
            </a:pPr>
            <a:r>
              <a:rPr lang="fr-FR" sz="2540" dirty="0">
                <a:solidFill>
                  <a:srgbClr val="5B9BD5"/>
                </a:solidFill>
                <a:cs typeface="Times New Roman" pitchFamily="18"/>
              </a:rPr>
              <a:t>Cumulatives,</a:t>
            </a:r>
          </a:p>
          <a:p>
            <a:pPr marL="414726" indent="-207363">
              <a:buSzPct val="45000"/>
              <a:buFont typeface="StarSymbol"/>
              <a:buChar char="●"/>
            </a:pPr>
            <a:r>
              <a:rPr lang="fr-FR" sz="2540" dirty="0">
                <a:solidFill>
                  <a:srgbClr val="5B9BD5"/>
                </a:solidFill>
                <a:cs typeface="Times New Roman" pitchFamily="18"/>
              </a:rPr>
              <a:t>Enrichies et donc progressives</a:t>
            </a:r>
          </a:p>
          <a:p>
            <a:pPr marL="207363">
              <a:buSzPct val="45000"/>
            </a:pPr>
            <a:r>
              <a:rPr lang="fr-FR" sz="2540" dirty="0">
                <a:solidFill>
                  <a:srgbClr val="5B9BD5"/>
                </a:solidFill>
                <a:cs typeface="Times New Roman" pitchFamily="18"/>
              </a:rPr>
              <a:t>Outils à découvrir :</a:t>
            </a:r>
          </a:p>
          <a:p>
            <a:pPr marL="414726" indent="-207363">
              <a:buSzPct val="45000"/>
              <a:buFont typeface="StarSymbol"/>
              <a:buChar char="●"/>
            </a:pPr>
            <a:r>
              <a:rPr lang="fr-FR" sz="2540" dirty="0">
                <a:solidFill>
                  <a:srgbClr val="5B9BD5"/>
                </a:solidFill>
                <a:cs typeface="Times New Roman" pitchFamily="18"/>
                <a:hlinkClick r:id="rId3"/>
              </a:rPr>
              <a:t>Le journal du nombre </a:t>
            </a:r>
            <a:r>
              <a:rPr lang="fr-FR" sz="2540" dirty="0">
                <a:solidFill>
                  <a:srgbClr val="5B9BD5"/>
                </a:solidFill>
                <a:cs typeface="Times New Roman" pitchFamily="18"/>
              </a:rPr>
              <a:t>(parcours </a:t>
            </a:r>
            <a:r>
              <a:rPr lang="fr-FR" sz="2540" dirty="0" err="1">
                <a:solidFill>
                  <a:srgbClr val="5B9BD5"/>
                </a:solidFill>
                <a:cs typeface="Times New Roman" pitchFamily="18"/>
              </a:rPr>
              <a:t>M@gistere</a:t>
            </a:r>
            <a:r>
              <a:rPr lang="fr-FR" sz="2540" dirty="0">
                <a:solidFill>
                  <a:srgbClr val="5B9BD5"/>
                </a:solidFill>
                <a:cs typeface="Times New Roman" pitchFamily="18"/>
              </a:rPr>
              <a:t>/IFE).</a:t>
            </a:r>
          </a:p>
          <a:p>
            <a:pPr marL="414726" indent="-207363">
              <a:buSzPct val="45000"/>
              <a:buFont typeface="StarSymbol"/>
              <a:buChar char="●"/>
            </a:pPr>
            <a:r>
              <a:rPr lang="fr-FR" sz="2540" dirty="0">
                <a:solidFill>
                  <a:srgbClr val="5B9BD5"/>
                </a:solidFill>
                <a:cs typeface="Times New Roman" pitchFamily="18"/>
              </a:rPr>
              <a:t>Chaque jour compte (IREM de Grenoble).</a:t>
            </a:r>
          </a:p>
          <a:p>
            <a:pPr marL="207363">
              <a:buSzPct val="45000"/>
            </a:pPr>
            <a:endParaRPr lang="fr-FR" sz="2177" dirty="0">
              <a:solidFill>
                <a:srgbClr val="5B9BD5"/>
              </a:solidFill>
              <a:cs typeface="Times New Roman" pitchFamily="18"/>
            </a:endParaRPr>
          </a:p>
          <a:p>
            <a:pPr marL="414726" indent="-207363">
              <a:buSzPct val="45000"/>
              <a:buFont typeface="StarSymbol"/>
              <a:buChar char="●"/>
            </a:pPr>
            <a:endParaRPr lang="fr-FR" sz="2177" dirty="0">
              <a:solidFill>
                <a:srgbClr val="5B9BD5"/>
              </a:solidFill>
              <a:cs typeface="Times New Roman" pitchFamily="18"/>
            </a:endParaRPr>
          </a:p>
          <a:p>
            <a:pPr marL="414726" indent="-207363"/>
            <a:endParaRPr lang="fr-FR" sz="2177" dirty="0">
              <a:solidFill>
                <a:srgbClr val="5B9BD5"/>
              </a:solidFill>
              <a:cs typeface="Times New Roman" pitchFamily="18"/>
            </a:endParaRPr>
          </a:p>
          <a:p>
            <a:pPr marL="414726" indent="-207363"/>
            <a:endParaRPr lang="fr-FR" sz="2177" dirty="0">
              <a:solidFill>
                <a:srgbClr val="5B9BD5"/>
              </a:solidFill>
              <a:cs typeface="Times New Roman" pitchFamily="1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1B24AA-9BE7-4024-8F57-00E90A1D94BC}"/>
              </a:ext>
            </a:extLst>
          </p:cNvPr>
          <p:cNvSpPr>
            <a:spLocks noGrp="1"/>
          </p:cNvSpPr>
          <p:nvPr>
            <p:ph type="title"/>
          </p:nvPr>
        </p:nvSpPr>
        <p:spPr/>
        <p:txBody>
          <a:bodyPr>
            <a:normAutofit fontScale="90000"/>
          </a:bodyPr>
          <a:lstStyle/>
          <a:p>
            <a:r>
              <a:rPr lang="fr-FR" dirty="0"/>
              <a:t>La construction du nombre en maternelle : les fondamentaux</a:t>
            </a:r>
          </a:p>
        </p:txBody>
      </p:sp>
      <p:sp>
        <p:nvSpPr>
          <p:cNvPr id="3" name="Espace réservé du contenu 2">
            <a:extLst>
              <a:ext uri="{FF2B5EF4-FFF2-40B4-BE49-F238E27FC236}">
                <a16:creationId xmlns:a16="http://schemas.microsoft.com/office/drawing/2014/main" id="{3EF03C02-F75E-4969-A000-22B432AEECF7}"/>
              </a:ext>
            </a:extLst>
          </p:cNvPr>
          <p:cNvSpPr>
            <a:spLocks noGrp="1"/>
          </p:cNvSpPr>
          <p:nvPr>
            <p:ph idx="1"/>
          </p:nvPr>
        </p:nvSpPr>
        <p:spPr/>
        <p:txBody>
          <a:bodyPr/>
          <a:lstStyle/>
          <a:p>
            <a:r>
              <a:rPr lang="fr-FR" dirty="0"/>
              <a:t>Comment rendre le concept de nombre explicite? Risque du comptage-numérotage.</a:t>
            </a:r>
          </a:p>
          <a:p>
            <a:r>
              <a:rPr lang="fr-FR" dirty="0"/>
              <a:t>Pourquoi certains élèves ont-ils des difficultés?</a:t>
            </a:r>
          </a:p>
          <a:p>
            <a:r>
              <a:rPr lang="fr-FR" dirty="0"/>
              <a:t>Répercutions sur les élèves « fragiles »?</a:t>
            </a:r>
          </a:p>
          <a:p>
            <a:r>
              <a:rPr lang="fr-FR" dirty="0"/>
              <a:t>Quelles approches à privilégier pour stabiliser le nombre dès la PS?</a:t>
            </a:r>
          </a:p>
          <a:p>
            <a:r>
              <a:rPr lang="fr-FR" dirty="0"/>
              <a:t>Le rôle des activités pré-numériques???</a:t>
            </a:r>
          </a:p>
        </p:txBody>
      </p:sp>
    </p:spTree>
    <p:extLst>
      <p:ext uri="{BB962C8B-B14F-4D97-AF65-F5344CB8AC3E}">
        <p14:creationId xmlns:p14="http://schemas.microsoft.com/office/powerpoint/2010/main" val="31816519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7D8B0D-132C-4FE6-B47C-1BC24C0E67E2}"/>
              </a:ext>
            </a:extLst>
          </p:cNvPr>
          <p:cNvSpPr>
            <a:spLocks noGrp="1"/>
          </p:cNvSpPr>
          <p:nvPr>
            <p:ph type="title"/>
          </p:nvPr>
        </p:nvSpPr>
        <p:spPr/>
        <p:txBody>
          <a:bodyPr/>
          <a:lstStyle/>
          <a:p>
            <a:r>
              <a:rPr lang="fr-FR" dirty="0"/>
              <a:t>Vidéos</a:t>
            </a:r>
          </a:p>
        </p:txBody>
      </p:sp>
      <p:sp>
        <p:nvSpPr>
          <p:cNvPr id="3" name="Espace réservé du contenu 2">
            <a:extLst>
              <a:ext uri="{FF2B5EF4-FFF2-40B4-BE49-F238E27FC236}">
                <a16:creationId xmlns:a16="http://schemas.microsoft.com/office/drawing/2014/main" id="{1A770294-D57D-4B86-9D10-57F34102CF3E}"/>
              </a:ext>
            </a:extLst>
          </p:cNvPr>
          <p:cNvSpPr>
            <a:spLocks noGrp="1"/>
          </p:cNvSpPr>
          <p:nvPr>
            <p:ph idx="1"/>
          </p:nvPr>
        </p:nvSpPr>
        <p:spPr/>
        <p:txBody>
          <a:bodyPr/>
          <a:lstStyle/>
          <a:p>
            <a:r>
              <a:rPr lang="fr-FR" dirty="0"/>
              <a:t>Vidéo PS :  </a:t>
            </a:r>
            <a:r>
              <a:rPr lang="fr-FR" dirty="0">
                <a:solidFill>
                  <a:srgbClr val="FF0000"/>
                </a:solidFill>
              </a:rPr>
              <a:t>F7</a:t>
            </a:r>
            <a:r>
              <a:rPr lang="fr-FR" dirty="0"/>
              <a:t> 3’47’’</a:t>
            </a:r>
          </a:p>
          <a:p>
            <a:endParaRPr lang="fr-FR" dirty="0"/>
          </a:p>
          <a:p>
            <a:r>
              <a:rPr lang="fr-FR" dirty="0"/>
              <a:t>Vidéos MS : </a:t>
            </a:r>
            <a:r>
              <a:rPr lang="fr-FR" dirty="0">
                <a:solidFill>
                  <a:srgbClr val="FF0000"/>
                </a:solidFill>
              </a:rPr>
              <a:t>F5 </a:t>
            </a:r>
            <a:r>
              <a:rPr lang="fr-FR" dirty="0"/>
              <a:t>4’48’’,  </a:t>
            </a:r>
            <a:r>
              <a:rPr lang="fr-FR" dirty="0">
                <a:solidFill>
                  <a:srgbClr val="FF0000"/>
                </a:solidFill>
              </a:rPr>
              <a:t>F3</a:t>
            </a:r>
            <a:r>
              <a:rPr lang="fr-FR" dirty="0"/>
              <a:t> 4’30’’</a:t>
            </a:r>
          </a:p>
          <a:p>
            <a:endParaRPr lang="fr-FR" dirty="0"/>
          </a:p>
          <a:p>
            <a:r>
              <a:rPr lang="fr-FR" dirty="0"/>
              <a:t>Vidéos GS : </a:t>
            </a:r>
            <a:r>
              <a:rPr lang="fr-FR" dirty="0">
                <a:solidFill>
                  <a:srgbClr val="FF0000"/>
                </a:solidFill>
              </a:rPr>
              <a:t>F2</a:t>
            </a:r>
            <a:r>
              <a:rPr lang="fr-FR" dirty="0"/>
              <a:t> 7’17’’ , </a:t>
            </a:r>
            <a:r>
              <a:rPr lang="fr-FR" dirty="0">
                <a:solidFill>
                  <a:srgbClr val="FF0000"/>
                </a:solidFill>
              </a:rPr>
              <a:t>F6</a:t>
            </a:r>
            <a:r>
              <a:rPr lang="fr-FR" dirty="0"/>
              <a:t> 3’14’’ , </a:t>
            </a:r>
            <a:r>
              <a:rPr lang="fr-FR" dirty="0">
                <a:solidFill>
                  <a:srgbClr val="FF0000"/>
                </a:solidFill>
              </a:rPr>
              <a:t>F4</a:t>
            </a:r>
            <a:r>
              <a:rPr lang="fr-FR" dirty="0"/>
              <a:t> 12’53’’</a:t>
            </a:r>
          </a:p>
        </p:txBody>
      </p:sp>
    </p:spTree>
    <p:extLst>
      <p:ext uri="{BB962C8B-B14F-4D97-AF65-F5344CB8AC3E}">
        <p14:creationId xmlns:p14="http://schemas.microsoft.com/office/powerpoint/2010/main" val="27842781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D45D18-DC0A-4E36-B5E1-A65C3F1FDA38}"/>
              </a:ext>
            </a:extLst>
          </p:cNvPr>
          <p:cNvSpPr>
            <a:spLocks noGrp="1"/>
          </p:cNvSpPr>
          <p:nvPr>
            <p:ph type="title"/>
          </p:nvPr>
        </p:nvSpPr>
        <p:spPr/>
        <p:txBody>
          <a:bodyPr/>
          <a:lstStyle/>
          <a:p>
            <a:r>
              <a:rPr lang="fr-FR" dirty="0"/>
              <a:t>Documents didactiques</a:t>
            </a:r>
          </a:p>
        </p:txBody>
      </p:sp>
      <p:sp>
        <p:nvSpPr>
          <p:cNvPr id="3" name="Espace réservé du contenu 2">
            <a:extLst>
              <a:ext uri="{FF2B5EF4-FFF2-40B4-BE49-F238E27FC236}">
                <a16:creationId xmlns:a16="http://schemas.microsoft.com/office/drawing/2014/main" id="{474C0D06-FB6C-4F0C-9136-1FFAA977486A}"/>
              </a:ext>
            </a:extLst>
          </p:cNvPr>
          <p:cNvSpPr>
            <a:spLocks noGrp="1"/>
          </p:cNvSpPr>
          <p:nvPr>
            <p:ph idx="1"/>
          </p:nvPr>
        </p:nvSpPr>
        <p:spPr/>
        <p:txBody>
          <a:bodyPr>
            <a:normAutofit fontScale="55000" lnSpcReduction="20000"/>
          </a:bodyPr>
          <a:lstStyle/>
          <a:p>
            <a:r>
              <a:rPr lang="fr-FR" dirty="0"/>
              <a:t>Présentation de documents:</a:t>
            </a:r>
          </a:p>
          <a:p>
            <a:endParaRPr lang="fr-FR" dirty="0"/>
          </a:p>
          <a:p>
            <a:r>
              <a:rPr lang="fr-FR" dirty="0"/>
              <a:t>Retour sur les docs distribués au fil de l ’</a:t>
            </a:r>
            <a:r>
              <a:rPr lang="fr-FR" dirty="0" err="1"/>
              <a:t>anim</a:t>
            </a:r>
            <a:r>
              <a:rPr lang="fr-FR" dirty="0"/>
              <a:t>… si nécessaire</a:t>
            </a:r>
          </a:p>
          <a:p>
            <a:r>
              <a:rPr lang="fr-FR" dirty="0"/>
              <a:t>Nouveaux docs :</a:t>
            </a:r>
          </a:p>
          <a:p>
            <a:pPr lvl="1"/>
            <a:r>
              <a:rPr lang="fr-FR" dirty="0"/>
              <a:t>Ressources 10 Hess : pages</a:t>
            </a:r>
          </a:p>
          <a:p>
            <a:pPr lvl="1"/>
            <a:r>
              <a:rPr lang="fr-FR" dirty="0"/>
              <a:t>Diaporama 2 Résolution de pbs : pages</a:t>
            </a:r>
          </a:p>
          <a:p>
            <a:pPr lvl="1"/>
            <a:endParaRPr lang="fr-FR" dirty="0"/>
          </a:p>
          <a:p>
            <a:pPr lvl="1"/>
            <a:r>
              <a:rPr lang="fr-FR" dirty="0"/>
              <a:t>Ressource 1 PPT1 </a:t>
            </a:r>
            <a:r>
              <a:rPr lang="fr-FR" dirty="0" err="1"/>
              <a:t>didapage</a:t>
            </a:r>
            <a:r>
              <a:rPr lang="fr-FR" dirty="0"/>
              <a:t> </a:t>
            </a:r>
            <a:r>
              <a:rPr lang="fr-FR"/>
              <a:t>: pages</a:t>
            </a:r>
            <a:endParaRPr lang="fr-FR" dirty="0"/>
          </a:p>
          <a:p>
            <a:pPr marL="457200" lvl="1" indent="0">
              <a:buNone/>
            </a:pPr>
            <a:endParaRPr lang="fr-FR" dirty="0"/>
          </a:p>
          <a:p>
            <a:pPr lvl="1"/>
            <a:r>
              <a:rPr lang="fr-FR" dirty="0"/>
              <a:t>Rappel Eduscol : Construire les premiers outils pour structurer sa pensée : page 31  https://cache.media.eduscol.education.fr/file/EXEMPLES_LIVRETS/35/4/Doc_entier_PDF_547354.pdf</a:t>
            </a:r>
          </a:p>
          <a:p>
            <a:pPr lvl="1"/>
            <a:endParaRPr lang="fr-FR" dirty="0"/>
          </a:p>
          <a:p>
            <a:pPr lvl="1"/>
            <a:endParaRPr lang="fr-FR" dirty="0"/>
          </a:p>
          <a:p>
            <a:pPr lvl="1"/>
            <a:r>
              <a:rPr lang="fr-FR" dirty="0"/>
              <a:t>Si temps faire le travail d’équipe à partir du doc j: pistes de travail… (en s’appuyant sur les docs distribués)</a:t>
            </a:r>
          </a:p>
          <a:p>
            <a:pPr lvl="1"/>
            <a:endParaRPr lang="fr-FR" dirty="0"/>
          </a:p>
        </p:txBody>
      </p:sp>
    </p:spTree>
    <p:extLst>
      <p:ext uri="{BB962C8B-B14F-4D97-AF65-F5344CB8AC3E}">
        <p14:creationId xmlns:p14="http://schemas.microsoft.com/office/powerpoint/2010/main" val="2094645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244380" y="0"/>
            <a:ext cx="4896544" cy="584775"/>
          </a:xfrm>
          <a:prstGeom prst="rect">
            <a:avLst/>
          </a:prstGeom>
          <a:noFill/>
        </p:spPr>
        <p:txBody>
          <a:bodyPr wrap="square" rtlCol="0">
            <a:spAutoFit/>
          </a:bodyPr>
          <a:lstStyle/>
          <a:p>
            <a:r>
              <a:rPr lang="fr-FR" sz="1600" i="1" dirty="0"/>
              <a:t>D’après « Comment enseigner les nombres entiers et la numération décimale ? » Roland </a:t>
            </a:r>
            <a:r>
              <a:rPr lang="fr-FR" sz="1600" i="1" dirty="0" err="1"/>
              <a:t>Charnay</a:t>
            </a:r>
            <a:r>
              <a:rPr lang="fr-FR" sz="1600" i="1" dirty="0"/>
              <a:t>, Hatier.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764704"/>
            <a:ext cx="8229186" cy="5688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29055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244380" y="0"/>
            <a:ext cx="4896544" cy="584775"/>
          </a:xfrm>
          <a:prstGeom prst="rect">
            <a:avLst/>
          </a:prstGeom>
          <a:noFill/>
        </p:spPr>
        <p:txBody>
          <a:bodyPr wrap="square" rtlCol="0">
            <a:spAutoFit/>
          </a:bodyPr>
          <a:lstStyle/>
          <a:p>
            <a:r>
              <a:rPr lang="fr-FR" sz="1600" i="1" dirty="0"/>
              <a:t>D’après « Comment enseigner les nombres entiers et la numération décimale ? » Roland </a:t>
            </a:r>
            <a:r>
              <a:rPr lang="fr-FR" sz="1600" i="1" dirty="0" err="1"/>
              <a:t>Charnay</a:t>
            </a:r>
            <a:r>
              <a:rPr lang="fr-FR" sz="1600" i="1" dirty="0"/>
              <a:t>, Hatier.</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548680"/>
            <a:ext cx="8424936" cy="5909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4123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244380" y="0"/>
            <a:ext cx="4896544" cy="584775"/>
          </a:xfrm>
          <a:prstGeom prst="rect">
            <a:avLst/>
          </a:prstGeom>
          <a:noFill/>
        </p:spPr>
        <p:txBody>
          <a:bodyPr wrap="square" rtlCol="0">
            <a:spAutoFit/>
          </a:bodyPr>
          <a:lstStyle/>
          <a:p>
            <a:r>
              <a:rPr lang="fr-FR" sz="1600" i="1" dirty="0"/>
              <a:t>D’après « Comment enseigner les nombres entiers et la numération décimale ? » Roland </a:t>
            </a:r>
            <a:r>
              <a:rPr lang="fr-FR" sz="1600" i="1" dirty="0" err="1"/>
              <a:t>Charnay</a:t>
            </a:r>
            <a:r>
              <a:rPr lang="fr-FR" sz="1600" i="1" dirty="0"/>
              <a:t>, Hatier.</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603910"/>
            <a:ext cx="8388427" cy="5948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77817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548680"/>
            <a:ext cx="8229600" cy="1143000"/>
          </a:xfrm>
        </p:spPr>
        <p:txBody>
          <a:bodyPr>
            <a:normAutofit fontScale="90000"/>
          </a:bodyPr>
          <a:lstStyle/>
          <a:p>
            <a:r>
              <a:rPr lang="fr-FR" dirty="0"/>
              <a:t>Parce que la situation d’apprentissage est nécessaire mais non suffisante…</a:t>
            </a:r>
          </a:p>
        </p:txBody>
      </p:sp>
      <p:pic>
        <p:nvPicPr>
          <p:cNvPr id="5122" name="Picture 2" descr="C:\Users\mmeunier1\Desktop\CPC\Apprenance\Grenouilles\Grenouille1_Pourquo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2259378"/>
            <a:ext cx="1944216" cy="274974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mmeunier1\Desktop\CPC\Apprenance\Grenouilles\Grenouille2_Commen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2617454"/>
            <a:ext cx="1691036" cy="239166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mmeunier1\Desktop\CPC\Apprenance\Grenouilles\Grenouille3_Déjà vu.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384"/>
          <a:stretch/>
        </p:blipFill>
        <p:spPr bwMode="auto">
          <a:xfrm>
            <a:off x="5436096" y="1714015"/>
            <a:ext cx="1882328" cy="2305894"/>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mmeunier1\Desktop\CPC\Apprenance\Grenouilles\Grenouille4_Appri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49912" y="3998130"/>
            <a:ext cx="1882328" cy="2662217"/>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mmeunier1\Desktop\CPC\Apprenance\Grenouilles\Grenouille5_Autorégulation.jpe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3998131"/>
            <a:ext cx="1884420" cy="2662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599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Users\fvillebrun\Desktop\FRANCOIS 2019 2020 BJ3\FORMATIONS DE CIRCO\AP MATHS Cycle 1 Me 13 11 19\AP C1 13 11 19\A retenir.PNG">
            <a:extLst>
              <a:ext uri="{FF2B5EF4-FFF2-40B4-BE49-F238E27FC236}">
                <a16:creationId xmlns:a16="http://schemas.microsoft.com/office/drawing/2014/main" id="{0B49417A-9E1B-4505-BBA3-13E602D438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0713"/>
            <a:ext cx="9144000" cy="623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988840"/>
            <a:ext cx="6629400"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9672" y="1124744"/>
            <a:ext cx="3552503" cy="656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67544" y="187532"/>
            <a:ext cx="8496944" cy="830997"/>
          </a:xfrm>
          <a:prstGeom prst="rect">
            <a:avLst/>
          </a:prstGeom>
        </p:spPr>
        <p:txBody>
          <a:bodyPr wrap="square">
            <a:spAutoFit/>
          </a:bodyPr>
          <a:lstStyle/>
          <a:p>
            <a:r>
              <a:rPr lang="fr-FR" sz="2400" kern="1200" dirty="0">
                <a:solidFill>
                  <a:srgbClr val="002060"/>
                </a:solidFill>
                <a:latin typeface="Arial Black"/>
              </a:rPr>
              <a:t>2/ représentations du nombre , comment les </a:t>
            </a:r>
            <a:r>
              <a:rPr lang="fr-FR" sz="2400" kern="1200" dirty="0">
                <a:solidFill>
                  <a:srgbClr val="002060"/>
                </a:solidFill>
                <a:latin typeface="Arial Black"/>
                <a:sym typeface="Arial Black"/>
              </a:rPr>
              <a:t>aborder? Un exemple</a:t>
            </a:r>
            <a:endParaRPr lang="fr-FR" dirty="0"/>
          </a:p>
        </p:txBody>
      </p:sp>
    </p:spTree>
    <p:extLst>
      <p:ext uri="{BB962C8B-B14F-4D97-AF65-F5344CB8AC3E}">
        <p14:creationId xmlns:p14="http://schemas.microsoft.com/office/powerpoint/2010/main" val="1289327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800" b="1" dirty="0">
                <a:solidFill>
                  <a:srgbClr val="C00000"/>
                </a:solidFill>
              </a:rPr>
              <a:t>Nombre et résolution de problèmes en cycle 1</a:t>
            </a:r>
            <a:br>
              <a:rPr lang="fr-FR" sz="2800" b="1" dirty="0">
                <a:solidFill>
                  <a:srgbClr val="C00000"/>
                </a:solidFill>
              </a:rPr>
            </a:br>
            <a:r>
              <a:rPr lang="fr-FR" sz="2800" b="1" dirty="0">
                <a:solidFill>
                  <a:srgbClr val="C00000"/>
                </a:solidFill>
              </a:rPr>
              <a:t>Du côté des instructions officielles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402" y="1412776"/>
            <a:ext cx="6629400" cy="235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ZoneTexte 2"/>
          <p:cNvSpPr txBox="1"/>
          <p:nvPr/>
        </p:nvSpPr>
        <p:spPr>
          <a:xfrm>
            <a:off x="611560" y="4149080"/>
            <a:ext cx="8244916" cy="2246769"/>
          </a:xfrm>
          <a:prstGeom prst="rect">
            <a:avLst/>
          </a:prstGeom>
          <a:noFill/>
        </p:spPr>
        <p:txBody>
          <a:bodyPr wrap="square" rtlCol="0">
            <a:spAutoFit/>
          </a:bodyPr>
          <a:lstStyle/>
          <a:p>
            <a:r>
              <a:rPr lang="fr-FR" sz="2800" dirty="0"/>
              <a:t>4 modalités d’apprentissage :</a:t>
            </a:r>
          </a:p>
          <a:p>
            <a:pPr marL="285750" indent="-285750">
              <a:buFontTx/>
              <a:buChar char="-"/>
            </a:pPr>
            <a:r>
              <a:rPr lang="fr-FR" sz="2800" dirty="0"/>
              <a:t>Apprendre en jouant ;</a:t>
            </a:r>
          </a:p>
          <a:p>
            <a:pPr marL="285750" indent="-285750">
              <a:buFontTx/>
              <a:buChar char="-"/>
            </a:pPr>
            <a:r>
              <a:rPr lang="fr-FR" sz="2800" dirty="0"/>
              <a:t>Apprendre en résolvant des problèmes ;</a:t>
            </a:r>
          </a:p>
          <a:p>
            <a:pPr marL="285750" indent="-285750">
              <a:buFontTx/>
              <a:buChar char="-"/>
            </a:pPr>
            <a:r>
              <a:rPr lang="fr-FR" sz="2800" dirty="0"/>
              <a:t>Apprendre en s’exerçant ;</a:t>
            </a:r>
          </a:p>
          <a:p>
            <a:pPr marL="285750" indent="-285750">
              <a:buFontTx/>
              <a:buChar char="-"/>
            </a:pPr>
            <a:r>
              <a:rPr lang="fr-FR" sz="2800" dirty="0"/>
              <a:t>Apprendre en se remémorant et en mémorisant.</a:t>
            </a:r>
          </a:p>
        </p:txBody>
      </p:sp>
    </p:spTree>
    <p:extLst>
      <p:ext uri="{BB962C8B-B14F-4D97-AF65-F5344CB8AC3E}">
        <p14:creationId xmlns:p14="http://schemas.microsoft.com/office/powerpoint/2010/main" val="10553732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dirty="0">
                <a:solidFill>
                  <a:srgbClr val="002060"/>
                </a:solidFill>
                <a:latin typeface="Arial Black"/>
                <a:ea typeface="Arial Black"/>
                <a:cs typeface="Arial Black"/>
                <a:sym typeface="Arial Black"/>
              </a:rPr>
              <a:t>Avec des bandes de papier ou </a:t>
            </a:r>
            <a:br>
              <a:rPr lang="fr-FR" sz="2400" dirty="0">
                <a:solidFill>
                  <a:srgbClr val="002060"/>
                </a:solidFill>
                <a:latin typeface="Arial Black"/>
                <a:ea typeface="Arial Black"/>
                <a:cs typeface="Arial Black"/>
                <a:sym typeface="Arial Black"/>
              </a:rPr>
            </a:br>
            <a:r>
              <a:rPr lang="fr-FR" sz="2400" dirty="0">
                <a:solidFill>
                  <a:srgbClr val="002060"/>
                </a:solidFill>
                <a:latin typeface="Arial Black"/>
                <a:ea typeface="Arial Black"/>
                <a:cs typeface="Arial Black"/>
                <a:sym typeface="Arial Black"/>
              </a:rPr>
              <a:t>des réglettes </a:t>
            </a:r>
            <a:r>
              <a:rPr lang="fr-FR" sz="2400" dirty="0" err="1">
                <a:solidFill>
                  <a:srgbClr val="002060"/>
                </a:solidFill>
                <a:latin typeface="Arial Black"/>
                <a:ea typeface="Arial Black"/>
                <a:cs typeface="Arial Black"/>
                <a:sym typeface="Arial Black"/>
              </a:rPr>
              <a:t>Cuisenaire</a:t>
            </a:r>
            <a:r>
              <a:rPr lang="fr-FR" sz="2400" dirty="0">
                <a:solidFill>
                  <a:srgbClr val="002060"/>
                </a:solidFill>
                <a:latin typeface="Arial Black"/>
                <a:ea typeface="Arial Black"/>
                <a:cs typeface="Arial Black"/>
                <a:sym typeface="Arial Black"/>
              </a:rPr>
              <a:t> </a:t>
            </a:r>
          </a:p>
        </p:txBody>
      </p:sp>
      <p:sp>
        <p:nvSpPr>
          <p:cNvPr id="3" name="Espace réservé du contenu 2"/>
          <p:cNvSpPr>
            <a:spLocks noGrp="1"/>
          </p:cNvSpPr>
          <p:nvPr>
            <p:ph idx="1"/>
          </p:nvPr>
        </p:nvSpPr>
        <p:spPr/>
        <p:txBody>
          <a:bodyPr/>
          <a:lstStyle/>
          <a:p>
            <a:pPr marL="0" indent="0">
              <a:buNone/>
            </a:pPr>
            <a:endParaRPr lang="fr-FR" dirty="0"/>
          </a:p>
          <a:p>
            <a:endParaRPr lang="fr-FR" dirty="0"/>
          </a:p>
          <a:p>
            <a:endParaRPr lang="fr-FR" dirty="0"/>
          </a:p>
          <a:p>
            <a:endParaRPr lang="fr-FR" dirty="0"/>
          </a:p>
          <a:p>
            <a:pPr marL="0" indent="0">
              <a:buNone/>
            </a:pPr>
            <a:endParaRPr lang="fr-F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1" y="1772816"/>
            <a:ext cx="4000401" cy="2121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63196"/>
          <a:stretch/>
        </p:blipFill>
        <p:spPr bwMode="auto">
          <a:xfrm>
            <a:off x="510050" y="3858379"/>
            <a:ext cx="8379881" cy="347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457200" y="4365104"/>
            <a:ext cx="8003232" cy="461665"/>
          </a:xfrm>
          <a:prstGeom prst="rect">
            <a:avLst/>
          </a:prstGeom>
          <a:noFill/>
        </p:spPr>
        <p:txBody>
          <a:bodyPr wrap="square" rtlCol="0">
            <a:spAutoFit/>
          </a:bodyPr>
          <a:lstStyle/>
          <a:p>
            <a:pPr algn="ctr"/>
            <a:r>
              <a:rPr lang="fr-FR" sz="2400" dirty="0">
                <a:solidFill>
                  <a:srgbClr val="002060"/>
                </a:solidFill>
                <a:latin typeface="Arial" panose="020B0604020202020204" pitchFamily="34" charset="0"/>
                <a:cs typeface="Arial" panose="020B0604020202020204" pitchFamily="34" charset="0"/>
              </a:rPr>
              <a:t>Exemple les décompositions jusqu’à 10</a:t>
            </a:r>
          </a:p>
        </p:txBody>
      </p:sp>
      <p:pic>
        <p:nvPicPr>
          <p:cNvPr id="6"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7417" r="18972"/>
          <a:stretch/>
        </p:blipFill>
        <p:spPr bwMode="auto">
          <a:xfrm rot="5400000" flipH="1" flipV="1">
            <a:off x="4767281" y="1849544"/>
            <a:ext cx="1728192" cy="1862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30237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3"/>
          <a:srcRect l="8714" t="28596" r="16792"/>
          <a:stretch/>
        </p:blipFill>
        <p:spPr>
          <a:xfrm>
            <a:off x="107504" y="1196752"/>
            <a:ext cx="8901518" cy="3935511"/>
          </a:xfrm>
          <a:prstGeom prst="rect">
            <a:avLst/>
          </a:prstGeom>
        </p:spPr>
      </p:pic>
    </p:spTree>
    <p:extLst>
      <p:ext uri="{BB962C8B-B14F-4D97-AF65-F5344CB8AC3E}">
        <p14:creationId xmlns:p14="http://schemas.microsoft.com/office/powerpoint/2010/main" val="35682949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6940" y="1484784"/>
            <a:ext cx="8872414"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pslz="http://schemas.microsoft.com/office/powerpoint/2016/slidezoom">
        <mc:Choice Requires="pslz">
          <p:graphicFrame>
            <p:nvGraphicFramePr>
              <p:cNvPr id="3" name="Zoom de diapositive 2">
                <a:extLst>
                  <a:ext uri="{FF2B5EF4-FFF2-40B4-BE49-F238E27FC236}">
                    <a16:creationId xmlns:a16="http://schemas.microsoft.com/office/drawing/2014/main" id="{45D40321-8582-4996-9BD0-43BA2F9F27F5}"/>
                  </a:ext>
                </a:extLst>
              </p:cNvPr>
              <p:cNvGraphicFramePr>
                <a:graphicFrameLocks noChangeAspect="1"/>
              </p:cNvGraphicFramePr>
              <p:nvPr/>
            </p:nvGraphicFramePr>
            <p:xfrm>
              <a:off x="-890752" y="4585108"/>
              <a:ext cx="2286000" cy="1714500"/>
            </p:xfrm>
            <a:graphic>
              <a:graphicData uri="http://schemas.microsoft.com/office/powerpoint/2016/slidezoom">
                <pslz:sldZm>
                  <pslz:sldZmObj sldId="391" cId="781256023">
                    <pslz:zmPr id="{9447E934-3476-458E-969F-BDC8AA8528DE}" returnToParent="0" transitionDur="1000">
                      <p166:blipFill xmlns:p166="http://schemas.microsoft.com/office/powerpoint/2016/6/main">
                        <a:blip r:embed="rId4"/>
                        <a:stretch>
                          <a:fillRect/>
                        </a:stretch>
                      </p166:blipFill>
                      <p166:spPr xmlns:p166="http://schemas.microsoft.com/office/powerpoint/2016/6/main">
                        <a:xfrm>
                          <a:off x="0" y="0"/>
                          <a:ext cx="2286000" cy="1714500"/>
                        </a:xfrm>
                        <a:prstGeom prst="rect">
                          <a:avLst/>
                        </a:prstGeom>
                        <a:ln w="3175">
                          <a:solidFill>
                            <a:prstClr val="ltGray"/>
                          </a:solidFill>
                        </a:ln>
                      </p166:spPr>
                    </pslz:zmPr>
                  </pslz:sldZmObj>
                </pslz:sldZm>
              </a:graphicData>
            </a:graphic>
          </p:graphicFrame>
        </mc:Choice>
        <mc:Fallback xmlns="">
          <p:pic>
            <p:nvPicPr>
              <p:cNvPr id="3" name="Zoom de diapositive 2">
                <a:extLst>
                  <a:ext uri="{FF2B5EF4-FFF2-40B4-BE49-F238E27FC236}">
                    <a16:creationId xmlns:a16="http://schemas.microsoft.com/office/drawing/2014/main" id="{45D40321-8582-4996-9BD0-43BA2F9F27F5}"/>
                  </a:ext>
                </a:extLst>
              </p:cNvPr>
              <p:cNvPicPr>
                <a:picLocks noGrp="1" noRot="1" noChangeAspect="1" noMove="1" noResize="1" noEditPoints="1" noAdjustHandles="1" noChangeArrowheads="1" noChangeShapeType="1"/>
              </p:cNvPicPr>
              <p:nvPr/>
            </p:nvPicPr>
            <p:blipFill>
              <a:blip r:embed="rId5"/>
              <a:stretch>
                <a:fillRect/>
              </a:stretch>
            </p:blipFill>
            <p:spPr>
              <a:xfrm>
                <a:off x="-890752" y="4585108"/>
                <a:ext cx="2286000" cy="1714500"/>
              </a:xfrm>
              <a:prstGeom prst="rect">
                <a:avLst/>
              </a:prstGeom>
              <a:ln w="3175">
                <a:solidFill>
                  <a:prstClr val="ltGray"/>
                </a:solidFill>
              </a:ln>
            </p:spPr>
          </p:pic>
        </mc:Fallback>
      </mc:AlternateContent>
    </p:spTree>
    <p:extLst>
      <p:ext uri="{BB962C8B-B14F-4D97-AF65-F5344CB8AC3E}">
        <p14:creationId xmlns:p14="http://schemas.microsoft.com/office/powerpoint/2010/main" val="9325959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dirty="0">
                <a:solidFill>
                  <a:srgbClr val="002060"/>
                </a:solidFill>
                <a:latin typeface="Arial Black"/>
                <a:ea typeface="Arial Black"/>
                <a:cs typeface="Arial Black"/>
              </a:rPr>
              <a:t>Avec des bandes de papier ou </a:t>
            </a:r>
            <a:br>
              <a:rPr lang="fr-FR" sz="2400" dirty="0">
                <a:solidFill>
                  <a:srgbClr val="002060"/>
                </a:solidFill>
                <a:latin typeface="Arial Black"/>
                <a:ea typeface="Arial Black"/>
                <a:cs typeface="Arial Black"/>
              </a:rPr>
            </a:br>
            <a:r>
              <a:rPr lang="fr-FR" sz="2400" dirty="0">
                <a:solidFill>
                  <a:srgbClr val="002060"/>
                </a:solidFill>
                <a:latin typeface="Arial Black"/>
                <a:ea typeface="Arial Black"/>
                <a:cs typeface="Arial Black"/>
              </a:rPr>
              <a:t>des réglettes </a:t>
            </a:r>
            <a:r>
              <a:rPr lang="fr-FR" sz="2400" dirty="0" err="1">
                <a:solidFill>
                  <a:srgbClr val="002060"/>
                </a:solidFill>
                <a:latin typeface="Arial Black"/>
                <a:ea typeface="Arial Black"/>
                <a:cs typeface="Arial Black"/>
              </a:rPr>
              <a:t>Cuisenaire</a:t>
            </a:r>
            <a:r>
              <a:rPr lang="fr-FR" sz="2400" dirty="0">
                <a:solidFill>
                  <a:srgbClr val="002060"/>
                </a:solidFill>
                <a:latin typeface="Arial Black"/>
                <a:ea typeface="Arial Black"/>
                <a:cs typeface="Arial Black"/>
              </a:rPr>
              <a:t> </a:t>
            </a:r>
          </a:p>
        </p:txBody>
      </p:sp>
      <p:pic>
        <p:nvPicPr>
          <p:cNvPr id="5123"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6326" r="14286" b="34105"/>
          <a:stretch/>
        </p:blipFill>
        <p:spPr bwMode="auto">
          <a:xfrm>
            <a:off x="755576" y="1916832"/>
            <a:ext cx="7632848" cy="392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8188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title"/>
          </p:nvPr>
        </p:nvSpPr>
        <p:spPr>
          <a:xfrm>
            <a:off x="323528" y="188641"/>
            <a:ext cx="8229600" cy="648071"/>
          </a:xfrm>
          <a:prstGeom prst="rect">
            <a:avLst/>
          </a:prstGeom>
          <a:noFill/>
          <a:ln>
            <a:noFill/>
          </a:ln>
        </p:spPr>
        <p:txBody>
          <a:bodyPr lIns="91425" tIns="45700" rIns="91425" bIns="45700" anchor="b" anchorCtr="0">
            <a:noAutofit/>
          </a:bodyPr>
          <a:lstStyle/>
          <a:p>
            <a:pPr marL="0" marR="0" lvl="0" indent="0" algn="l" rtl="0">
              <a:spcBef>
                <a:spcPts val="0"/>
              </a:spcBef>
              <a:buClr>
                <a:schemeClr val="dk2"/>
              </a:buClr>
              <a:buSzPct val="25000"/>
              <a:buFont typeface="Arial Black"/>
              <a:buNone/>
            </a:pPr>
            <a:r>
              <a:rPr lang="fr-FR" sz="2400" kern="1200" dirty="0">
                <a:solidFill>
                  <a:srgbClr val="002060"/>
                </a:solidFill>
              </a:rPr>
              <a:t>2/ Les fractions simples</a:t>
            </a:r>
          </a:p>
        </p:txBody>
      </p:sp>
      <p:sp>
        <p:nvSpPr>
          <p:cNvPr id="277" name="Shape 277"/>
          <p:cNvSpPr txBox="1">
            <a:spLocks noGrp="1"/>
          </p:cNvSpPr>
          <p:nvPr>
            <p:ph type="body" idx="1"/>
          </p:nvPr>
        </p:nvSpPr>
        <p:spPr>
          <a:xfrm>
            <a:off x="358161" y="983802"/>
            <a:ext cx="3096344" cy="639762"/>
          </a:xfrm>
          <a:prstGeom prst="rect">
            <a:avLst/>
          </a:prstGeom>
          <a:noFill/>
          <a:ln>
            <a:noFill/>
          </a:ln>
        </p:spPr>
        <p:txBody>
          <a:bodyPr lIns="91425" tIns="45700" rIns="91425" bIns="45700" anchor="b" anchorCtr="0">
            <a:noAutofit/>
          </a:bodyPr>
          <a:lstStyle/>
          <a:p>
            <a:pPr marL="0" marR="0" lvl="0" indent="0" algn="ctr" rtl="0">
              <a:lnSpc>
                <a:spcPct val="90000"/>
              </a:lnSpc>
              <a:spcBef>
                <a:spcPts val="0"/>
              </a:spcBef>
              <a:spcAft>
                <a:spcPts val="0"/>
              </a:spcAft>
              <a:buClr>
                <a:schemeClr val="dk1"/>
              </a:buClr>
              <a:buSzPct val="25000"/>
              <a:buFont typeface="Arial"/>
              <a:buNone/>
            </a:pPr>
            <a:r>
              <a:rPr lang="fr-FR" kern="1200" dirty="0">
                <a:solidFill>
                  <a:srgbClr val="002060"/>
                </a:solidFill>
              </a:rPr>
              <a:t>LA CARTE D’IDENTITÉ </a:t>
            </a:r>
            <a:br>
              <a:rPr lang="fr-FR" kern="1200" dirty="0">
                <a:solidFill>
                  <a:srgbClr val="002060"/>
                </a:solidFill>
              </a:rPr>
            </a:br>
            <a:r>
              <a:rPr lang="fr-FR" kern="1200" dirty="0">
                <a:solidFill>
                  <a:srgbClr val="002060"/>
                </a:solidFill>
              </a:rPr>
              <a:t>D’UN NOMBRE </a:t>
            </a:r>
          </a:p>
        </p:txBody>
      </p:sp>
      <p:pic>
        <p:nvPicPr>
          <p:cNvPr id="278" name="Shape 278"/>
          <p:cNvPicPr preferRelativeResize="0">
            <a:picLocks noGrp="1"/>
          </p:cNvPicPr>
          <p:nvPr>
            <p:ph type="body" idx="2"/>
          </p:nvPr>
        </p:nvPicPr>
        <p:blipFill rotWithShape="1">
          <a:blip r:embed="rId3">
            <a:alphaModFix/>
          </a:blip>
          <a:srcRect/>
          <a:stretch/>
        </p:blipFill>
        <p:spPr>
          <a:xfrm>
            <a:off x="576261" y="1712559"/>
            <a:ext cx="2733562" cy="4672314"/>
          </a:xfrm>
          <a:prstGeom prst="rect">
            <a:avLst/>
          </a:prstGeom>
          <a:noFill/>
          <a:ln w="9525" cap="flat" cmpd="sng">
            <a:solidFill>
              <a:schemeClr val="dk1"/>
            </a:solidFill>
            <a:prstDash val="solid"/>
            <a:miter/>
            <a:headEnd type="none" w="med" len="med"/>
            <a:tailEnd type="none" w="med" len="med"/>
          </a:ln>
        </p:spPr>
      </p:pic>
      <p:sp>
        <p:nvSpPr>
          <p:cNvPr id="279" name="Shape 279"/>
          <p:cNvSpPr txBox="1">
            <a:spLocks noGrp="1"/>
          </p:cNvSpPr>
          <p:nvPr>
            <p:ph type="body" idx="3"/>
          </p:nvPr>
        </p:nvSpPr>
        <p:spPr>
          <a:xfrm>
            <a:off x="4418655" y="956314"/>
            <a:ext cx="4041774" cy="639762"/>
          </a:xfrm>
          <a:prstGeom prst="rect">
            <a:avLst/>
          </a:prstGeom>
          <a:noFill/>
          <a:ln>
            <a:noFill/>
          </a:ln>
        </p:spPr>
        <p:txBody>
          <a:bodyPr lIns="91425" tIns="45700" rIns="91425" bIns="45700" anchor="b" anchorCtr="0">
            <a:noAutofit/>
          </a:bodyPr>
          <a:lstStyle/>
          <a:p>
            <a:pPr marL="0" marR="0" lvl="0" indent="0" algn="ctr" rtl="0">
              <a:lnSpc>
                <a:spcPct val="90000"/>
              </a:lnSpc>
              <a:spcBef>
                <a:spcPts val="0"/>
              </a:spcBef>
              <a:spcAft>
                <a:spcPts val="0"/>
              </a:spcAft>
              <a:buClr>
                <a:schemeClr val="dk1"/>
              </a:buClr>
              <a:buSzPct val="25000"/>
              <a:buFont typeface="Arial"/>
              <a:buNone/>
            </a:pPr>
            <a:r>
              <a:rPr lang="fr-FR" kern="1200" dirty="0">
                <a:solidFill>
                  <a:srgbClr val="002060"/>
                </a:solidFill>
              </a:rPr>
              <a:t>DÉFINITION DE LA FRACTION PARTAGE</a:t>
            </a:r>
          </a:p>
        </p:txBody>
      </p:sp>
      <p:sp>
        <p:nvSpPr>
          <p:cNvPr id="280" name="Shape 280"/>
          <p:cNvSpPr txBox="1"/>
          <p:nvPr/>
        </p:nvSpPr>
        <p:spPr>
          <a:xfrm>
            <a:off x="3679037" y="1623564"/>
            <a:ext cx="5131417" cy="3170098"/>
          </a:xfrm>
          <a:prstGeom prst="rect">
            <a:avLst/>
          </a:prstGeom>
          <a:noFill/>
          <a:ln w="9525" cap="flat" cmpd="sng">
            <a:solidFill>
              <a:schemeClr val="accent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fr-FR" sz="2000" b="1" dirty="0">
                <a:solidFill>
                  <a:schemeClr val="dk1"/>
                </a:solidFill>
                <a:latin typeface="Arial"/>
                <a:ea typeface="Arial"/>
                <a:cs typeface="Arial"/>
                <a:sym typeface="Arial"/>
              </a:rPr>
              <a:t>                                 U</a:t>
            </a:r>
          </a:p>
          <a:p>
            <a:pPr marL="0" marR="0" lvl="0" indent="0" algn="ctr" rtl="0">
              <a:spcBef>
                <a:spcPts val="0"/>
              </a:spcBef>
              <a:buSzPct val="25000"/>
              <a:buNone/>
            </a:pPr>
            <a:r>
              <a:rPr lang="fr-FR" sz="2000" b="1" dirty="0">
                <a:solidFill>
                  <a:schemeClr val="dk1"/>
                </a:solidFill>
                <a:latin typeface="Arial"/>
                <a:ea typeface="Arial"/>
                <a:cs typeface="Arial"/>
                <a:sym typeface="Arial"/>
              </a:rPr>
              <a:t> </a:t>
            </a:r>
          </a:p>
          <a:p>
            <a:pPr marL="0" marR="0" lvl="0" indent="0" algn="ctr" rtl="0">
              <a:spcBef>
                <a:spcPts val="0"/>
              </a:spcBef>
              <a:buNone/>
            </a:pPr>
            <a:endParaRPr sz="2000" dirty="0">
              <a:solidFill>
                <a:schemeClr val="dk1"/>
              </a:solidFill>
              <a:latin typeface="Arial"/>
              <a:ea typeface="Arial"/>
              <a:cs typeface="Arial"/>
              <a:sym typeface="Arial"/>
            </a:endParaRPr>
          </a:p>
          <a:p>
            <a:pPr marL="0" marR="0" lvl="0" indent="0" algn="ctr" rtl="0">
              <a:spcBef>
                <a:spcPts val="0"/>
              </a:spcBef>
              <a:buNone/>
            </a:pPr>
            <a:endParaRPr sz="2000" dirty="0">
              <a:solidFill>
                <a:schemeClr val="dk1"/>
              </a:solidFill>
              <a:latin typeface="Arial"/>
              <a:ea typeface="Arial"/>
              <a:cs typeface="Arial"/>
              <a:sym typeface="Arial"/>
            </a:endParaRPr>
          </a:p>
          <a:p>
            <a:pPr marL="0" marR="0" lvl="0" indent="0" algn="ctr" rtl="0">
              <a:spcBef>
                <a:spcPts val="0"/>
              </a:spcBef>
              <a:buNone/>
            </a:pPr>
            <a:endParaRPr sz="2000" dirty="0">
              <a:solidFill>
                <a:schemeClr val="dk1"/>
              </a:solidFill>
              <a:latin typeface="Arial"/>
              <a:ea typeface="Arial"/>
              <a:cs typeface="Arial"/>
              <a:sym typeface="Arial"/>
            </a:endParaRPr>
          </a:p>
          <a:p>
            <a:pPr marL="0" marR="0" lvl="0" indent="0" algn="ctr" rtl="0">
              <a:spcBef>
                <a:spcPts val="0"/>
              </a:spcBef>
              <a:buSzPct val="25000"/>
              <a:buNone/>
            </a:pPr>
            <a:r>
              <a:rPr lang="fr-FR" sz="2000" dirty="0">
                <a:solidFill>
                  <a:schemeClr val="dk1"/>
                </a:solidFill>
                <a:latin typeface="Arial"/>
                <a:ea typeface="Arial"/>
                <a:cs typeface="Arial"/>
                <a:sym typeface="Arial"/>
              </a:rPr>
              <a:t> </a:t>
            </a:r>
          </a:p>
          <a:p>
            <a:pPr marL="0" marR="0" lvl="0" indent="0" algn="ctr" rtl="0">
              <a:spcBef>
                <a:spcPts val="0"/>
              </a:spcBef>
              <a:buSzPct val="25000"/>
              <a:buNone/>
            </a:pPr>
            <a:r>
              <a:rPr lang="fr-FR" sz="2000" kern="1200" dirty="0">
                <a:solidFill>
                  <a:srgbClr val="002060"/>
                </a:solidFill>
                <a:latin typeface="Arial" panose="020B0604020202020204" pitchFamily="34" charset="0"/>
                <a:cs typeface="Arial" panose="020B0604020202020204" pitchFamily="34" charset="0"/>
              </a:rPr>
              <a:t>5/4</a:t>
            </a:r>
          </a:p>
          <a:p>
            <a:pPr marL="0" marR="0" lvl="0" indent="0" algn="ctr" rtl="0">
              <a:spcBef>
                <a:spcPts val="0"/>
              </a:spcBef>
              <a:buSzPct val="25000"/>
              <a:buNone/>
            </a:pPr>
            <a:r>
              <a:rPr lang="fr-FR" sz="2000" kern="1200" dirty="0">
                <a:solidFill>
                  <a:srgbClr val="002060"/>
                </a:solidFill>
                <a:latin typeface="Arial" panose="020B0604020202020204" pitchFamily="34" charset="0"/>
                <a:cs typeface="Arial" panose="020B0604020202020204" pitchFamily="34" charset="0"/>
              </a:rPr>
              <a:t>« On a une unité. On partage cette unité  en  4 parts égales. On prend 5 parts. </a:t>
            </a:r>
          </a:p>
          <a:p>
            <a:pPr marL="0" marR="0" lvl="0" indent="0" algn="ctr" rtl="0">
              <a:spcBef>
                <a:spcPts val="0"/>
              </a:spcBef>
              <a:buNone/>
            </a:pPr>
            <a:endParaRPr sz="2000" dirty="0">
              <a:solidFill>
                <a:schemeClr val="dk1"/>
              </a:solidFill>
              <a:latin typeface="Arial"/>
              <a:ea typeface="Arial"/>
              <a:cs typeface="Arial"/>
              <a:sym typeface="Arial"/>
            </a:endParaRPr>
          </a:p>
        </p:txBody>
      </p:sp>
      <p:graphicFrame>
        <p:nvGraphicFramePr>
          <p:cNvPr id="281" name="Shape 281"/>
          <p:cNvGraphicFramePr/>
          <p:nvPr/>
        </p:nvGraphicFramePr>
        <p:xfrm>
          <a:off x="4149376" y="2852935"/>
          <a:ext cx="4680500" cy="518170"/>
        </p:xfrm>
        <a:graphic>
          <a:graphicData uri="http://schemas.openxmlformats.org/drawingml/2006/table">
            <a:tbl>
              <a:tblPr firstRow="1" bandRow="1">
                <a:noFill/>
              </a:tblPr>
              <a:tblGrid>
                <a:gridCol w="936100">
                  <a:extLst>
                    <a:ext uri="{9D8B030D-6E8A-4147-A177-3AD203B41FA5}">
                      <a16:colId xmlns:a16="http://schemas.microsoft.com/office/drawing/2014/main" val="20000"/>
                    </a:ext>
                  </a:extLst>
                </a:gridCol>
                <a:gridCol w="936100">
                  <a:extLst>
                    <a:ext uri="{9D8B030D-6E8A-4147-A177-3AD203B41FA5}">
                      <a16:colId xmlns:a16="http://schemas.microsoft.com/office/drawing/2014/main" val="20001"/>
                    </a:ext>
                  </a:extLst>
                </a:gridCol>
                <a:gridCol w="936100">
                  <a:extLst>
                    <a:ext uri="{9D8B030D-6E8A-4147-A177-3AD203B41FA5}">
                      <a16:colId xmlns:a16="http://schemas.microsoft.com/office/drawing/2014/main" val="20002"/>
                    </a:ext>
                  </a:extLst>
                </a:gridCol>
                <a:gridCol w="936100">
                  <a:extLst>
                    <a:ext uri="{9D8B030D-6E8A-4147-A177-3AD203B41FA5}">
                      <a16:colId xmlns:a16="http://schemas.microsoft.com/office/drawing/2014/main" val="20003"/>
                    </a:ext>
                  </a:extLst>
                </a:gridCol>
                <a:gridCol w="936100">
                  <a:extLst>
                    <a:ext uri="{9D8B030D-6E8A-4147-A177-3AD203B41FA5}">
                      <a16:colId xmlns:a16="http://schemas.microsoft.com/office/drawing/2014/main" val="20004"/>
                    </a:ext>
                  </a:extLst>
                </a:gridCol>
              </a:tblGrid>
              <a:tr h="360050">
                <a:tc>
                  <a:txBody>
                    <a:bodyPr/>
                    <a:lstStyle/>
                    <a:p>
                      <a:pPr marL="0" marR="0" lvl="0" indent="0" algn="ctr" rtl="0">
                        <a:spcBef>
                          <a:spcPts val="0"/>
                        </a:spcBef>
                        <a:buSzPct val="25000"/>
                        <a:buNone/>
                      </a:pPr>
                      <a:r>
                        <a:rPr lang="fr-FR" sz="2800">
                          <a:solidFill>
                            <a:schemeClr val="dk1"/>
                          </a:solidFill>
                        </a:rPr>
                        <a:t>¼</a:t>
                      </a:r>
                      <a:r>
                        <a:rPr lang="fr-FR" sz="1800">
                          <a:solidFill>
                            <a:schemeClr val="dk1"/>
                          </a:solidFill>
                        </a:rPr>
                        <a:t>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F7D0D3"/>
                    </a:solidFill>
                  </a:tcPr>
                </a:tc>
                <a:tc>
                  <a:txBody>
                    <a:bodyPr/>
                    <a:lstStyle/>
                    <a:p>
                      <a:pPr marL="0" marR="0" lvl="0" indent="0" algn="ctr" rtl="0">
                        <a:spcBef>
                          <a:spcPts val="0"/>
                        </a:spcBef>
                        <a:buSzPct val="25000"/>
                        <a:buNone/>
                      </a:pPr>
                      <a:r>
                        <a:rPr lang="fr-FR" sz="2800">
                          <a:solidFill>
                            <a:schemeClr val="dk1"/>
                          </a:solidFill>
                        </a:rPr>
                        <a:t>¼</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F7D0D3"/>
                    </a:solidFill>
                  </a:tcPr>
                </a:tc>
                <a:tc>
                  <a:txBody>
                    <a:bodyPr/>
                    <a:lstStyle/>
                    <a:p>
                      <a:pPr marL="0" marR="0" lvl="0" indent="0" algn="ctr" rtl="0">
                        <a:spcBef>
                          <a:spcPts val="0"/>
                        </a:spcBef>
                        <a:buSzPct val="25000"/>
                        <a:buNone/>
                      </a:pPr>
                      <a:r>
                        <a:rPr lang="fr-FR" sz="2800">
                          <a:solidFill>
                            <a:schemeClr val="dk1"/>
                          </a:solidFill>
                        </a:rPr>
                        <a:t>¼</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F7D0D3"/>
                    </a:solidFill>
                  </a:tcPr>
                </a:tc>
                <a:tc>
                  <a:txBody>
                    <a:bodyPr/>
                    <a:lstStyle/>
                    <a:p>
                      <a:pPr marL="0" marR="0" lvl="0" indent="0" algn="ctr" rtl="0">
                        <a:spcBef>
                          <a:spcPts val="0"/>
                        </a:spcBef>
                        <a:buSzPct val="25000"/>
                        <a:buNone/>
                      </a:pPr>
                      <a:r>
                        <a:rPr lang="fr-FR" sz="2800">
                          <a:solidFill>
                            <a:schemeClr val="dk1"/>
                          </a:solidFill>
                        </a:rPr>
                        <a:t>¼</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rgbClr val="F7D0D3"/>
                    </a:solidFill>
                  </a:tcPr>
                </a:tc>
                <a:tc>
                  <a:txBody>
                    <a:bodyPr/>
                    <a:lstStyle/>
                    <a:p>
                      <a:pPr marL="0" marR="0" lvl="0" indent="0" algn="ctr" rtl="0">
                        <a:spcBef>
                          <a:spcPts val="0"/>
                        </a:spcBef>
                        <a:buSzPct val="25000"/>
                        <a:buNone/>
                      </a:pPr>
                      <a:r>
                        <a:rPr lang="fr-FR" sz="2800">
                          <a:solidFill>
                            <a:schemeClr val="dk1"/>
                          </a:solidFill>
                        </a:rPr>
                        <a:t>¼</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lt1"/>
                    </a:solidFill>
                  </a:tcPr>
                </a:tc>
                <a:extLst>
                  <a:ext uri="{0D108BD9-81ED-4DB2-BD59-A6C34878D82A}">
                    <a16:rowId xmlns:a16="http://schemas.microsoft.com/office/drawing/2014/main" val="10000"/>
                  </a:ext>
                </a:extLst>
              </a:tr>
            </a:tbl>
          </a:graphicData>
        </a:graphic>
      </p:graphicFrame>
      <p:sp>
        <p:nvSpPr>
          <p:cNvPr id="282" name="Shape 282"/>
          <p:cNvSpPr/>
          <p:nvPr/>
        </p:nvSpPr>
        <p:spPr>
          <a:xfrm rot="-5400000">
            <a:off x="5814137" y="710697"/>
            <a:ext cx="396045" cy="3744415"/>
          </a:xfrm>
          <a:prstGeom prst="rightBrace">
            <a:avLst>
              <a:gd name="adj1" fmla="val 8333"/>
              <a:gd name="adj2" fmla="val 50000"/>
            </a:avLst>
          </a:prstGeom>
          <a:noFill/>
          <a:ln w="12700" cap="flat" cmpd="sng">
            <a:solidFill>
              <a:srgbClr val="77777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83" name="Shape 283"/>
          <p:cNvSpPr/>
          <p:nvPr/>
        </p:nvSpPr>
        <p:spPr>
          <a:xfrm rot="5400000">
            <a:off x="6321722" y="1317299"/>
            <a:ext cx="396046" cy="4601451"/>
          </a:xfrm>
          <a:prstGeom prst="rightBrace">
            <a:avLst>
              <a:gd name="adj1" fmla="val 8333"/>
              <a:gd name="adj2" fmla="val 50000"/>
            </a:avLst>
          </a:prstGeom>
          <a:noFill/>
          <a:ln w="12700" cap="flat" cmpd="sng">
            <a:solidFill>
              <a:srgbClr val="77777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dk1"/>
              </a:solidFill>
              <a:latin typeface="Arial"/>
              <a:ea typeface="Arial"/>
              <a:cs typeface="Arial"/>
              <a:sym typeface="Arial"/>
            </a:endParaRPr>
          </a:p>
        </p:txBody>
      </p:sp>
      <p:sp>
        <p:nvSpPr>
          <p:cNvPr id="284" name="Shape 284"/>
          <p:cNvSpPr txBox="1"/>
          <p:nvPr/>
        </p:nvSpPr>
        <p:spPr>
          <a:xfrm>
            <a:off x="3620721" y="4907545"/>
            <a:ext cx="5162948" cy="1477328"/>
          </a:xfrm>
          <a:prstGeom prst="rect">
            <a:avLst/>
          </a:prstGeom>
          <a:noFill/>
          <a:ln>
            <a:noFill/>
          </a:ln>
        </p:spPr>
        <p:txBody>
          <a:bodyPr lIns="91425" tIns="45700" rIns="91425" bIns="45700" anchor="t" anchorCtr="0">
            <a:noAutofit/>
          </a:bodyPr>
          <a:lstStyle/>
          <a:p>
            <a:pPr marL="0" marR="0" lvl="0" indent="0" algn="just" rtl="0">
              <a:spcBef>
                <a:spcPts val="0"/>
              </a:spcBef>
              <a:buSzPct val="25000"/>
              <a:buNone/>
            </a:pPr>
            <a:r>
              <a:rPr lang="fr-FR" sz="2000" b="1" kern="1200" dirty="0">
                <a:solidFill>
                  <a:srgbClr val="002060"/>
                </a:solidFill>
                <a:latin typeface="Arial" panose="020B0604020202020204" pitchFamily="34" charset="0"/>
                <a:cs typeface="Arial" panose="020B0604020202020204" pitchFamily="34" charset="0"/>
              </a:rPr>
              <a:t>3- Deux niveaux d’institutionnalisation</a:t>
            </a:r>
          </a:p>
          <a:p>
            <a:pPr marL="0" marR="0" lvl="0" indent="0" algn="just" rtl="0">
              <a:spcBef>
                <a:spcPts val="0"/>
              </a:spcBef>
              <a:buSzPct val="25000"/>
              <a:buNone/>
            </a:pPr>
            <a:r>
              <a:rPr lang="fr-FR" sz="1800" kern="1200" dirty="0">
                <a:solidFill>
                  <a:srgbClr val="002060"/>
                </a:solidFill>
                <a:latin typeface="Arial" panose="020B0604020202020204" pitchFamily="34" charset="0"/>
                <a:cs typeface="Arial" panose="020B0604020202020204" pitchFamily="34" charset="0"/>
              </a:rPr>
              <a:t>En fin de séance : bilan oral ou écrit</a:t>
            </a:r>
            <a:br>
              <a:rPr lang="fr-FR" sz="1800" kern="1200" dirty="0">
                <a:solidFill>
                  <a:srgbClr val="002060"/>
                </a:solidFill>
                <a:latin typeface="Arial" panose="020B0604020202020204" pitchFamily="34" charset="0"/>
                <a:cs typeface="Arial" panose="020B0604020202020204" pitchFamily="34" charset="0"/>
              </a:rPr>
            </a:br>
            <a:r>
              <a:rPr lang="fr-FR" sz="1800" kern="1200" dirty="0">
                <a:solidFill>
                  <a:srgbClr val="002060"/>
                </a:solidFill>
                <a:latin typeface="Arial" panose="020B0604020202020204" pitchFamily="34" charset="0"/>
                <a:cs typeface="Arial" panose="020B0604020202020204" pitchFamily="34" charset="0"/>
              </a:rPr>
              <a:t>Au sein de la séquence: institutionnalisation élaborée à partir des bilans précédents et sur des exemples étudiés.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570038"/>
            <a:ext cx="8229600" cy="4525963"/>
          </a:xfrm>
        </p:spPr>
        <p:txBody>
          <a:bodyPr>
            <a:normAutofit fontScale="85000" lnSpcReduction="10000"/>
          </a:bodyPr>
          <a:lstStyle/>
          <a:p>
            <a:r>
              <a:rPr lang="fr-FR" dirty="0"/>
              <a:t>Le jeu peut être exploité dans les trois autres perspectives.</a:t>
            </a:r>
          </a:p>
          <a:p>
            <a:endParaRPr lang="fr-FR" dirty="0"/>
          </a:p>
          <a:p>
            <a:r>
              <a:rPr lang="fr-FR" dirty="0"/>
              <a:t>La mise en situation de résolution de problèmes est insuffisante si il n’y a pas de mise à distance, de phase d’institutionnalisation (identification/formalisation des connaissances pour accès à des savoirs transférables dans d’autres situations).</a:t>
            </a:r>
          </a:p>
          <a:p>
            <a:endParaRPr lang="fr-FR" dirty="0"/>
          </a:p>
          <a:p>
            <a:r>
              <a:rPr lang="fr-FR" dirty="0"/>
              <a:t>L’exercice et la mémorisation-remémoration sont presque toujours des étapes indispensables</a:t>
            </a:r>
          </a:p>
        </p:txBody>
      </p:sp>
      <p:sp>
        <p:nvSpPr>
          <p:cNvPr id="5" name="Titre 1"/>
          <p:cNvSpPr txBox="1">
            <a:spLocks/>
          </p:cNvSpPr>
          <p:nvPr/>
        </p:nvSpPr>
        <p:spPr>
          <a:xfrm>
            <a:off x="467544" y="332656"/>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800" b="1" dirty="0">
                <a:solidFill>
                  <a:srgbClr val="C00000"/>
                </a:solidFill>
              </a:rPr>
              <a:t>Viviane BOUYSSE - Point clef : adaptation des modalités à l’objet et à la phase d’apprentissage</a:t>
            </a:r>
          </a:p>
        </p:txBody>
      </p:sp>
    </p:spTree>
    <p:extLst>
      <p:ext uri="{BB962C8B-B14F-4D97-AF65-F5344CB8AC3E}">
        <p14:creationId xmlns:p14="http://schemas.microsoft.com/office/powerpoint/2010/main" val="2806690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9B30DDF-8987-4CD3-82AE-8F6C2CED8BFE}"/>
              </a:ext>
            </a:extLst>
          </p:cNvPr>
          <p:cNvSpPr>
            <a:spLocks noGrp="1"/>
          </p:cNvSpPr>
          <p:nvPr>
            <p:ph idx="1"/>
          </p:nvPr>
        </p:nvSpPr>
        <p:spPr>
          <a:xfrm>
            <a:off x="628650" y="1168401"/>
            <a:ext cx="7886700" cy="5008563"/>
          </a:xfrm>
        </p:spPr>
        <p:txBody>
          <a:bodyPr/>
          <a:lstStyle/>
          <a:p>
            <a:endParaRPr lang="fr-FR" dirty="0"/>
          </a:p>
          <a:p>
            <a:endParaRPr lang="fr-FR" dirty="0"/>
          </a:p>
        </p:txBody>
      </p:sp>
      <p:pic>
        <p:nvPicPr>
          <p:cNvPr id="5" name="Image 4"/>
          <p:cNvPicPr>
            <a:picLocks noChangeAspect="1"/>
          </p:cNvPicPr>
          <p:nvPr/>
        </p:nvPicPr>
        <p:blipFill>
          <a:blip r:embed="rId3"/>
          <a:stretch>
            <a:fillRect/>
          </a:stretch>
        </p:blipFill>
        <p:spPr>
          <a:xfrm>
            <a:off x="251520" y="1370484"/>
            <a:ext cx="8643376" cy="5231804"/>
          </a:xfrm>
          <a:prstGeom prst="rect">
            <a:avLst/>
          </a:prstGeom>
        </p:spPr>
      </p:pic>
      <p:sp>
        <p:nvSpPr>
          <p:cNvPr id="8" name="Titre 1"/>
          <p:cNvSpPr>
            <a:spLocks noGrp="1"/>
          </p:cNvSpPr>
          <p:nvPr>
            <p:ph type="title"/>
          </p:nvPr>
        </p:nvSpPr>
        <p:spPr>
          <a:xfrm>
            <a:off x="457200" y="274638"/>
            <a:ext cx="8229600" cy="1143000"/>
          </a:xfrm>
        </p:spPr>
        <p:txBody>
          <a:bodyPr>
            <a:noAutofit/>
          </a:bodyPr>
          <a:lstStyle/>
          <a:p>
            <a:r>
              <a:rPr lang="fr-FR" sz="2800" b="1" dirty="0">
                <a:solidFill>
                  <a:srgbClr val="C00000"/>
                </a:solidFill>
              </a:rPr>
              <a:t>Nombre et résolution de problèmes en cycle 1</a:t>
            </a:r>
            <a:br>
              <a:rPr lang="fr-FR" sz="2800" b="1" dirty="0">
                <a:solidFill>
                  <a:srgbClr val="C00000"/>
                </a:solidFill>
              </a:rPr>
            </a:br>
            <a:r>
              <a:rPr lang="fr-FR" sz="2800" b="1" dirty="0">
                <a:solidFill>
                  <a:srgbClr val="C00000"/>
                </a:solidFill>
              </a:rPr>
              <a:t>Du côté des instructions officielles</a:t>
            </a:r>
          </a:p>
        </p:txBody>
      </p:sp>
    </p:spTree>
    <p:extLst>
      <p:ext uri="{BB962C8B-B14F-4D97-AF65-F5344CB8AC3E}">
        <p14:creationId xmlns:p14="http://schemas.microsoft.com/office/powerpoint/2010/main" val="2679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hlinkClick r:id="rId3" action="ppaction://hlinkfile"/>
            <a:extLst>
              <a:ext uri="{FF2B5EF4-FFF2-40B4-BE49-F238E27FC236}">
                <a16:creationId xmlns:a16="http://schemas.microsoft.com/office/drawing/2014/main" id="{817996C0-6A33-4884-BBB7-52F39F0D2619}"/>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23850" y="2565400"/>
            <a:ext cx="8412163" cy="14398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67" name="Titre 1">
            <a:extLst>
              <a:ext uri="{FF2B5EF4-FFF2-40B4-BE49-F238E27FC236}">
                <a16:creationId xmlns:a16="http://schemas.microsoft.com/office/drawing/2014/main" id="{0A0B4790-3BDE-4E7A-B763-B5164DA08EC3}"/>
              </a:ext>
            </a:extLst>
          </p:cNvPr>
          <p:cNvSpPr>
            <a:spLocks noGrp="1"/>
          </p:cNvSpPr>
          <p:nvPr>
            <p:ph type="title"/>
          </p:nvPr>
        </p:nvSpPr>
        <p:spPr>
          <a:xfrm>
            <a:off x="457200" y="414338"/>
            <a:ext cx="8229600" cy="1143000"/>
          </a:xfrm>
        </p:spPr>
        <p:txBody>
          <a:bodyPr/>
          <a:lstStyle/>
          <a:p>
            <a:r>
              <a:rPr lang="fr-FR" altLang="fr-FR" sz="2800" b="1">
                <a:solidFill>
                  <a:srgbClr val="C00000"/>
                </a:solidFill>
              </a:rPr>
              <a:t>Nombre et résolution de problèmes en cycle 1</a:t>
            </a:r>
            <a:br>
              <a:rPr lang="fr-FR" altLang="fr-FR" sz="2800" b="1">
                <a:solidFill>
                  <a:srgbClr val="C00000"/>
                </a:solidFill>
              </a:rPr>
            </a:br>
            <a:r>
              <a:rPr lang="fr-FR" altLang="fr-FR" sz="2800" b="1">
                <a:solidFill>
                  <a:srgbClr val="C00000"/>
                </a:solidFill>
              </a:rPr>
              <a:t>du côté des instructions officielles</a:t>
            </a:r>
          </a:p>
        </p:txBody>
      </p:sp>
      <p:sp>
        <p:nvSpPr>
          <p:cNvPr id="11268" name="ZoneTexte 1">
            <a:extLst>
              <a:ext uri="{FF2B5EF4-FFF2-40B4-BE49-F238E27FC236}">
                <a16:creationId xmlns:a16="http://schemas.microsoft.com/office/drawing/2014/main" id="{8E20653C-FFC7-454C-9057-D520C4F2BD17}"/>
              </a:ext>
            </a:extLst>
          </p:cNvPr>
          <p:cNvSpPr txBox="1">
            <a:spLocks noChangeArrowheads="1"/>
          </p:cNvSpPr>
          <p:nvPr/>
        </p:nvSpPr>
        <p:spPr bwMode="auto">
          <a:xfrm>
            <a:off x="395288" y="4292600"/>
            <a:ext cx="84248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eaLnBrk="0" hangingPunct="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0"/>
              </a:spcBef>
              <a:buClrTx/>
              <a:buSzTx/>
              <a:buFontTx/>
              <a:buAutoNum type="arabicPeriod"/>
            </a:pPr>
            <a:r>
              <a:rPr lang="fr-FR" altLang="fr-FR" sz="1800"/>
              <a:t>Une priorité : stabiliser la connaissance des petits nombres jusqu’à dix.</a:t>
            </a:r>
          </a:p>
          <a:p>
            <a:pPr eaLnBrk="1" hangingPunct="1">
              <a:spcBef>
                <a:spcPct val="0"/>
              </a:spcBef>
              <a:buClrTx/>
              <a:buSzTx/>
              <a:buFontTx/>
              <a:buAutoNum type="arabicPeriod"/>
            </a:pPr>
            <a:r>
              <a:rPr lang="fr-FR" altLang="fr-FR" sz="1800"/>
              <a:t>Des situations pédagogiques spécifiquement organisées pour donner du sens aux nombres.</a:t>
            </a:r>
          </a:p>
          <a:p>
            <a:pPr eaLnBrk="1" hangingPunct="1">
              <a:spcBef>
                <a:spcPct val="0"/>
              </a:spcBef>
              <a:buClrTx/>
              <a:buSzTx/>
              <a:buFontTx/>
              <a:buAutoNum type="arabicPeriod"/>
            </a:pPr>
            <a:r>
              <a:rPr lang="fr-FR" altLang="fr-FR" sz="1800"/>
              <a:t>Un apprentissage progressif qui s’appuie sur le langage oral et écrit. </a:t>
            </a:r>
          </a:p>
          <a:p>
            <a:pPr eaLnBrk="1" hangingPunct="1">
              <a:spcBef>
                <a:spcPct val="0"/>
              </a:spcBef>
              <a:buClrTx/>
              <a:buSzTx/>
              <a:buFontTx/>
              <a:buAutoNum type="arabicPeriod"/>
            </a:pPr>
            <a:r>
              <a:rPr lang="fr-FR" altLang="fr-FR" sz="1800"/>
              <a:t>Un enseignement différencié et régulé par l’observation des progrès des élèves. </a:t>
            </a: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2458</TotalTime>
  <Words>3938</Words>
  <Application>Microsoft Office PowerPoint</Application>
  <PresentationFormat>Affichage à l'écran (4:3)</PresentationFormat>
  <Paragraphs>628</Paragraphs>
  <Slides>64</Slides>
  <Notes>57</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64</vt:i4>
      </vt:variant>
    </vt:vector>
  </HeadingPairs>
  <TitlesOfParts>
    <vt:vector size="76" baseType="lpstr">
      <vt:lpstr>Arial</vt:lpstr>
      <vt:lpstr>Arial Black</vt:lpstr>
      <vt:lpstr>Calibri</vt:lpstr>
      <vt:lpstr>Cambria Math</vt:lpstr>
      <vt:lpstr>Century Gothic</vt:lpstr>
      <vt:lpstr>Noto Sans Symbols</vt:lpstr>
      <vt:lpstr>Source Sans Pro Black</vt:lpstr>
      <vt:lpstr>Source Sans Pro Semibold</vt:lpstr>
      <vt:lpstr>StarSymbol</vt:lpstr>
      <vt:lpstr>Times New Roman</vt:lpstr>
      <vt:lpstr>Wingdings</vt:lpstr>
      <vt:lpstr>Thème Office</vt:lpstr>
      <vt:lpstr>Comment amener les élèves de cycle 1 à s’approprier le concept de nombre ? Circonscription de Vienne 2</vt:lpstr>
      <vt:lpstr>Présentation PowerPoint</vt:lpstr>
      <vt:lpstr>Présentation PowerPoint</vt:lpstr>
      <vt:lpstr>Plan de la présentation</vt:lpstr>
      <vt:lpstr>Présentation PowerPoint</vt:lpstr>
      <vt:lpstr>Nombre et résolution de problèmes en cycle 1 Du côté des instructions officielles</vt:lpstr>
      <vt:lpstr>Présentation PowerPoint</vt:lpstr>
      <vt:lpstr>Nombre et résolution de problèmes en cycle 1 Du côté des instructions officielles</vt:lpstr>
      <vt:lpstr>Nombre et résolution de problèmes en cycle 1 du côté des instructions officielles</vt:lpstr>
      <vt:lpstr>Présentation PowerPoint</vt:lpstr>
      <vt:lpstr>3/ Les fractions décimales: entraînements</vt:lpstr>
      <vt:lpstr>Présentation PowerPoint</vt:lpstr>
      <vt:lpstr>Présentation PowerPoint</vt:lpstr>
      <vt:lpstr>Maitriser le concept de nombre - A quoi sert le nombre ?</vt:lpstr>
      <vt:lpstr>Présentation PowerPoint</vt:lpstr>
      <vt:lpstr>Maitriser le concept de nombre - A quoi sert le nombre ?</vt:lpstr>
      <vt:lpstr>Qu’est-ce qu’un nombre ? </vt:lpstr>
      <vt:lpstr>Présentation PowerPoint</vt:lpstr>
      <vt:lpstr>1/ Mise au point mathématique et didactique </vt:lpstr>
      <vt:lpstr> 1/ Mise au point mathématique et didactique</vt:lpstr>
      <vt:lpstr>PROGRAMME CYCLE 3</vt:lpstr>
      <vt:lpstr>Présentation PowerPoint</vt:lpstr>
      <vt:lpstr>Maitriser le concept de nombre - Quelle signification ?</vt:lpstr>
      <vt:lpstr>Maitriser le concept de nombre - La composante langage</vt:lpstr>
      <vt:lpstr>Le nombre : définition et représentation</vt:lpstr>
      <vt:lpstr>Maitriser le concept de nombre  - La composante langage -  Triple code de Stanislas Dehaene</vt:lpstr>
      <vt:lpstr>La représentation du nombre (S. Dehaene)</vt:lpstr>
      <vt:lpstr>Maitriser le concept de nombre  - La composante langage - Triple code de Stanislas Dehaene</vt:lpstr>
      <vt:lpstr>Maitriser le concept de nombre  - Composante propriétés - Les principes de notre système de numération</vt:lpstr>
      <vt:lpstr>C’est quoi la numération ?  C’est quoi travailler la numération ? </vt:lpstr>
      <vt:lpstr>Maitriser le concept de nombre  - Composante propriétés Les principes de notre système de numération (écrite)</vt:lpstr>
      <vt:lpstr>C’est quoi la numération ?  C’est quoi travailler la numération ?</vt:lpstr>
      <vt:lpstr>Présentation PowerPoint</vt:lpstr>
      <vt:lpstr>Présentation PowerPoint</vt:lpstr>
      <vt:lpstr>Maitriser le concept de nombre  - Composante propriétés - Les principes de notre système de numérations</vt:lpstr>
      <vt:lpstr>Maitriser le concept de nombre  - Composante propriétés - Les principes de notre système de numérations</vt:lpstr>
      <vt:lpstr>Présentation PowerPoint</vt:lpstr>
      <vt:lpstr>Présentation PowerPoint</vt:lpstr>
      <vt:lpstr>Présentation PowerPoint</vt:lpstr>
      <vt:lpstr>Présentation PowerPoint</vt:lpstr>
      <vt:lpstr>Maitriser le concept de nombre  - Composante propriétés - Les principes de notre système de numération</vt:lpstr>
      <vt:lpstr>Maitriser le concept de nombre  - Composante propriétés - Les principes de notre système de numération</vt:lpstr>
      <vt:lpstr>La relation de distance entre les nombres</vt:lpstr>
      <vt:lpstr>La relation de distance entre les nombres</vt:lpstr>
      <vt:lpstr>Pour ne pas confondre…</vt:lpstr>
      <vt:lpstr>Présentation PowerPoint</vt:lpstr>
      <vt:lpstr>Les principes du dénombrement par comptage - Gelman et Gallistel.</vt:lpstr>
      <vt:lpstr>Manipuler oui ! Mais pas que…</vt:lpstr>
      <vt:lpstr>Manipuler oui ! Mais pas que…</vt:lpstr>
      <vt:lpstr>Le nombre : les rituels</vt:lpstr>
      <vt:lpstr>La construction du nombre en maternelle : les fondamentaux</vt:lpstr>
      <vt:lpstr>Vidéos</vt:lpstr>
      <vt:lpstr>Documents didactiques</vt:lpstr>
      <vt:lpstr>Présentation PowerPoint</vt:lpstr>
      <vt:lpstr>Présentation PowerPoint</vt:lpstr>
      <vt:lpstr>Présentation PowerPoint</vt:lpstr>
      <vt:lpstr>Parce que la situation d’apprentissage est nécessaire mais non suffisante…</vt:lpstr>
      <vt:lpstr>Présentation PowerPoint</vt:lpstr>
      <vt:lpstr>Présentation PowerPoint</vt:lpstr>
      <vt:lpstr>Avec des bandes de papier ou  des réglettes Cuisenaire </vt:lpstr>
      <vt:lpstr>Présentation PowerPoint</vt:lpstr>
      <vt:lpstr>Présentation PowerPoint</vt:lpstr>
      <vt:lpstr>Avec des bandes de papier ou  des réglettes Cuisenaire </vt:lpstr>
      <vt:lpstr>2/ Les fractions simples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Découvrir les nombres et leur utilisation - Résoudre des problèmes</dc:title>
  <dc:creator>Maria Meunier</dc:creator>
  <cp:lastModifiedBy>Moussier Alexandre</cp:lastModifiedBy>
  <cp:revision>107</cp:revision>
  <cp:lastPrinted>2019-12-02T10:14:03Z</cp:lastPrinted>
  <dcterms:created xsi:type="dcterms:W3CDTF">2019-09-30T19:49:14Z</dcterms:created>
  <dcterms:modified xsi:type="dcterms:W3CDTF">2019-12-03T18:09:05Z</dcterms:modified>
</cp:coreProperties>
</file>